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461" r:id="rId2"/>
    <p:sldId id="462" r:id="rId3"/>
    <p:sldId id="463" r:id="rId4"/>
    <p:sldId id="464" r:id="rId5"/>
    <p:sldId id="465" r:id="rId6"/>
    <p:sldId id="466" r:id="rId7"/>
    <p:sldId id="468" r:id="rId8"/>
    <p:sldId id="470" r:id="rId9"/>
    <p:sldId id="469" r:id="rId10"/>
    <p:sldId id="471" r:id="rId11"/>
    <p:sldId id="472" r:id="rId12"/>
    <p:sldId id="473" r:id="rId13"/>
    <p:sldId id="474" r:id="rId14"/>
    <p:sldId id="475" r:id="rId15"/>
    <p:sldId id="476" r:id="rId16"/>
    <p:sldId id="477" r:id="rId17"/>
    <p:sldId id="478" r:id="rId18"/>
    <p:sldId id="479" r:id="rId19"/>
    <p:sldId id="480" r:id="rId20"/>
    <p:sldId id="481" r:id="rId21"/>
    <p:sldId id="482" r:id="rId22"/>
    <p:sldId id="483" r:id="rId23"/>
    <p:sldId id="484" r:id="rId24"/>
    <p:sldId id="485" r:id="rId25"/>
    <p:sldId id="487" r:id="rId26"/>
    <p:sldId id="486" r:id="rId27"/>
    <p:sldId id="488" r:id="rId28"/>
    <p:sldId id="489" r:id="rId29"/>
    <p:sldId id="490" r:id="rId30"/>
    <p:sldId id="491" r:id="rId31"/>
    <p:sldId id="492" r:id="rId32"/>
    <p:sldId id="493" r:id="rId33"/>
    <p:sldId id="494" r:id="rId34"/>
    <p:sldId id="495" r:id="rId35"/>
    <p:sldId id="496" r:id="rId36"/>
    <p:sldId id="497" r:id="rId37"/>
    <p:sldId id="498" r:id="rId38"/>
    <p:sldId id="499" r:id="rId39"/>
    <p:sldId id="500" r:id="rId40"/>
    <p:sldId id="501" r:id="rId41"/>
    <p:sldId id="502" r:id="rId42"/>
    <p:sldId id="503" r:id="rId43"/>
    <p:sldId id="504" r:id="rId44"/>
    <p:sldId id="505" r:id="rId45"/>
    <p:sldId id="506" r:id="rId46"/>
    <p:sldId id="507" r:id="rId47"/>
    <p:sldId id="508" r:id="rId48"/>
    <p:sldId id="509" r:id="rId49"/>
    <p:sldId id="510" r:id="rId50"/>
    <p:sldId id="511" r:id="rId51"/>
    <p:sldId id="512" r:id="rId52"/>
    <p:sldId id="513" r:id="rId53"/>
  </p:sldIdLst>
  <p:sldSz cx="9144000" cy="6858000" type="screen4x3"/>
  <p:notesSz cx="6865938" cy="9996488"/>
  <p:defaultTextStyle>
    <a:defPPr>
      <a:defRPr lang="de-DE"/>
    </a:defPPr>
    <a:lvl1pPr algn="l"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750" userDrawn="1">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FF50B"/>
    <a:srgbClr val="000066"/>
    <a:srgbClr val="CC6600"/>
    <a:srgbClr val="FFCC00"/>
    <a:srgbClr val="FF99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1" autoAdjust="0"/>
    <p:restoredTop sz="62600" autoAdjust="0"/>
  </p:normalViewPr>
  <p:slideViewPr>
    <p:cSldViewPr snapToObjects="1" showGuides="1">
      <p:cViewPr varScale="1">
        <p:scale>
          <a:sx n="78" d="100"/>
          <a:sy n="78" d="100"/>
        </p:scale>
        <p:origin x="298" y="77"/>
      </p:cViewPr>
      <p:guideLst>
        <p:guide orient="horz" pos="2750"/>
        <p:guide pos="340"/>
      </p:guideLst>
    </p:cSldViewPr>
  </p:slideViewPr>
  <p:outlineViewPr>
    <p:cViewPr>
      <p:scale>
        <a:sx n="33" d="100"/>
        <a:sy n="33" d="100"/>
      </p:scale>
      <p:origin x="0" y="0"/>
    </p:cViewPr>
  </p:outlineViewPr>
  <p:notesTextViewPr>
    <p:cViewPr>
      <p:scale>
        <a:sx n="50" d="100"/>
        <a:sy n="5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5240" cy="49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t" anchorCtr="0" compatLnSpc="1">
            <a:prstTxWarp prst="textNoShape">
              <a:avLst/>
            </a:prstTxWarp>
          </a:bodyPr>
          <a:lstStyle>
            <a:lvl1pPr defTabSz="962604">
              <a:defRPr sz="1200"/>
            </a:lvl1pPr>
          </a:lstStyle>
          <a:p>
            <a:endParaRPr lang="de-DE" altLang="en-US"/>
          </a:p>
        </p:txBody>
      </p:sp>
      <p:sp>
        <p:nvSpPr>
          <p:cNvPr id="54275" name="Rectangle 3"/>
          <p:cNvSpPr>
            <a:spLocks noGrp="1" noChangeArrowheads="1"/>
          </p:cNvSpPr>
          <p:nvPr>
            <p:ph type="dt" sz="quarter" idx="1"/>
          </p:nvPr>
        </p:nvSpPr>
        <p:spPr bwMode="auto">
          <a:xfrm>
            <a:off x="3890698" y="0"/>
            <a:ext cx="2975240" cy="49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t" anchorCtr="0" compatLnSpc="1">
            <a:prstTxWarp prst="textNoShape">
              <a:avLst/>
            </a:prstTxWarp>
          </a:bodyPr>
          <a:lstStyle>
            <a:lvl1pPr algn="r" defTabSz="962604">
              <a:defRPr sz="1200"/>
            </a:lvl1pPr>
          </a:lstStyle>
          <a:p>
            <a:endParaRPr lang="de-DE" altLang="en-US"/>
          </a:p>
        </p:txBody>
      </p:sp>
      <p:sp>
        <p:nvSpPr>
          <p:cNvPr id="54276" name="Rectangle 4"/>
          <p:cNvSpPr>
            <a:spLocks noGrp="1" noChangeArrowheads="1"/>
          </p:cNvSpPr>
          <p:nvPr>
            <p:ph type="ftr" sz="quarter" idx="2"/>
          </p:nvPr>
        </p:nvSpPr>
        <p:spPr bwMode="auto">
          <a:xfrm>
            <a:off x="0" y="9496828"/>
            <a:ext cx="2975240" cy="49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b" anchorCtr="0" compatLnSpc="1">
            <a:prstTxWarp prst="textNoShape">
              <a:avLst/>
            </a:prstTxWarp>
          </a:bodyPr>
          <a:lstStyle>
            <a:lvl1pPr defTabSz="962604">
              <a:defRPr sz="1200"/>
            </a:lvl1pPr>
          </a:lstStyle>
          <a:p>
            <a:endParaRPr lang="de-DE" altLang="en-US"/>
          </a:p>
        </p:txBody>
      </p:sp>
      <p:sp>
        <p:nvSpPr>
          <p:cNvPr id="54277" name="Rectangle 5"/>
          <p:cNvSpPr>
            <a:spLocks noGrp="1" noChangeArrowheads="1"/>
          </p:cNvSpPr>
          <p:nvPr>
            <p:ph type="sldNum" sz="quarter" idx="3"/>
          </p:nvPr>
        </p:nvSpPr>
        <p:spPr bwMode="auto">
          <a:xfrm>
            <a:off x="3890698" y="9496828"/>
            <a:ext cx="2975240" cy="49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b" anchorCtr="0" compatLnSpc="1">
            <a:prstTxWarp prst="textNoShape">
              <a:avLst/>
            </a:prstTxWarp>
          </a:bodyPr>
          <a:lstStyle>
            <a:lvl1pPr algn="r" defTabSz="962604">
              <a:defRPr sz="1200"/>
            </a:lvl1pPr>
          </a:lstStyle>
          <a:p>
            <a:fld id="{3E72AC08-B670-4231-9D0F-989F5971F617}" type="slidenum">
              <a:rPr lang="de-DE" altLang="en-US"/>
              <a:pPr/>
              <a:t>‹Nr.›</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5240" cy="49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t" anchorCtr="0" compatLnSpc="1">
            <a:prstTxWarp prst="textNoShape">
              <a:avLst/>
            </a:prstTxWarp>
          </a:bodyPr>
          <a:lstStyle>
            <a:lvl1pPr defTabSz="962604">
              <a:defRPr sz="1200" b="0"/>
            </a:lvl1pPr>
          </a:lstStyle>
          <a:p>
            <a:endParaRPr lang="de-DE" altLang="en-US"/>
          </a:p>
        </p:txBody>
      </p:sp>
      <p:sp>
        <p:nvSpPr>
          <p:cNvPr id="20483" name="Rectangle 3"/>
          <p:cNvSpPr>
            <a:spLocks noGrp="1" noChangeArrowheads="1"/>
          </p:cNvSpPr>
          <p:nvPr>
            <p:ph type="dt" idx="1"/>
          </p:nvPr>
        </p:nvSpPr>
        <p:spPr bwMode="auto">
          <a:xfrm>
            <a:off x="3889109" y="0"/>
            <a:ext cx="2975240" cy="49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t" anchorCtr="0" compatLnSpc="1">
            <a:prstTxWarp prst="textNoShape">
              <a:avLst/>
            </a:prstTxWarp>
          </a:bodyPr>
          <a:lstStyle>
            <a:lvl1pPr algn="r" defTabSz="962604">
              <a:defRPr sz="1200" b="0"/>
            </a:lvl1pPr>
          </a:lstStyle>
          <a:p>
            <a:endParaRPr lang="de-DE" altLang="en-US"/>
          </a:p>
        </p:txBody>
      </p:sp>
      <p:sp>
        <p:nvSpPr>
          <p:cNvPr id="20484" name="Rectangle 4"/>
          <p:cNvSpPr>
            <a:spLocks noRot="1" noChangeArrowheads="1" noTextEdit="1"/>
          </p:cNvSpPr>
          <p:nvPr>
            <p:ph type="sldImg" idx="2"/>
          </p:nvPr>
        </p:nvSpPr>
        <p:spPr bwMode="auto">
          <a:xfrm>
            <a:off x="935038"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686594" y="4747595"/>
            <a:ext cx="5492750" cy="4498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t" anchorCtr="0" compatLnSpc="1">
            <a:prstTxWarp prst="textNoShape">
              <a:avLst/>
            </a:prstTxWarp>
          </a:bodyPr>
          <a:lstStyle/>
          <a:p>
            <a:pPr lvl="0"/>
            <a:r>
              <a:rPr lang="de-DE" altLang="en-US" smtClean="0"/>
              <a:t>Textmasterformate durch Klicken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p>
        </p:txBody>
      </p:sp>
      <p:sp>
        <p:nvSpPr>
          <p:cNvPr id="20486" name="Rectangle 6"/>
          <p:cNvSpPr>
            <a:spLocks noGrp="1" noChangeArrowheads="1"/>
          </p:cNvSpPr>
          <p:nvPr>
            <p:ph type="ftr" sz="quarter" idx="4"/>
          </p:nvPr>
        </p:nvSpPr>
        <p:spPr bwMode="auto">
          <a:xfrm>
            <a:off x="0" y="9493552"/>
            <a:ext cx="2975240" cy="501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b" anchorCtr="0" compatLnSpc="1">
            <a:prstTxWarp prst="textNoShape">
              <a:avLst/>
            </a:prstTxWarp>
          </a:bodyPr>
          <a:lstStyle>
            <a:lvl1pPr defTabSz="962604">
              <a:defRPr sz="1200" b="0"/>
            </a:lvl1pPr>
          </a:lstStyle>
          <a:p>
            <a:endParaRPr lang="de-DE" altLang="en-US"/>
          </a:p>
        </p:txBody>
      </p:sp>
      <p:sp>
        <p:nvSpPr>
          <p:cNvPr id="20487" name="Rectangle 7"/>
          <p:cNvSpPr>
            <a:spLocks noGrp="1" noChangeArrowheads="1"/>
          </p:cNvSpPr>
          <p:nvPr>
            <p:ph type="sldNum" sz="quarter" idx="5"/>
          </p:nvPr>
        </p:nvSpPr>
        <p:spPr bwMode="auto">
          <a:xfrm>
            <a:off x="3889109" y="9493552"/>
            <a:ext cx="2975240" cy="501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00" tIns="48149" rIns="96300" bIns="48149" numCol="1" anchor="b" anchorCtr="0" compatLnSpc="1">
            <a:prstTxWarp prst="textNoShape">
              <a:avLst/>
            </a:prstTxWarp>
          </a:bodyPr>
          <a:lstStyle>
            <a:lvl1pPr algn="r" defTabSz="962604">
              <a:defRPr sz="1200" b="0"/>
            </a:lvl1pPr>
          </a:lstStyle>
          <a:p>
            <a:fld id="{F022A2E1-E8FB-430F-A1DE-46F5EA22DEEF}" type="slidenum">
              <a:rPr lang="de-DE" altLang="en-US"/>
              <a:pPr/>
              <a:t>‹Nr.›</a:t>
            </a:fld>
            <a:endParaRPr lang="de-DE"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38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8446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7.png"/><Relationship Id="rId3" Type="http://schemas.openxmlformats.org/officeDocument/2006/relationships/theme" Target="../theme/theme1.xml"/><Relationship Id="rId7" Type="http://schemas.openxmlformats.org/officeDocument/2006/relationships/hyperlink" Target="http://www.nlp-institutes.net/" TargetMode="External"/><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image" Target="../media/image1.png"/><Relationship Id="rId10" Type="http://schemas.openxmlformats.org/officeDocument/2006/relationships/image" Target="../media/image4.png"/><Relationship Id="rId4" Type="http://schemas.openxmlformats.org/officeDocument/2006/relationships/hyperlink" Target="mailto:NK@IN-ICI.net" TargetMode="External"/><Relationship Id="rId9" Type="http://schemas.openxmlformats.org/officeDocument/2006/relationships/hyperlink" Target="http://www.coaching-institutes.ne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Line 11"/>
          <p:cNvSpPr>
            <a:spLocks noChangeShapeType="1"/>
          </p:cNvSpPr>
          <p:nvPr/>
        </p:nvSpPr>
        <p:spPr bwMode="auto">
          <a:xfrm>
            <a:off x="215900" y="6381750"/>
            <a:ext cx="8748713" cy="0"/>
          </a:xfrm>
          <a:prstGeom prst="line">
            <a:avLst/>
          </a:prstGeom>
          <a:noFill/>
          <a:ln w="952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Rectangle 15"/>
          <p:cNvSpPr>
            <a:spLocks noChangeArrowheads="1"/>
          </p:cNvSpPr>
          <p:nvPr/>
        </p:nvSpPr>
        <p:spPr bwMode="auto">
          <a:xfrm>
            <a:off x="250825" y="6381750"/>
            <a:ext cx="2133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z="1400" b="0"/>
          </a:p>
        </p:txBody>
      </p:sp>
      <p:sp>
        <p:nvSpPr>
          <p:cNvPr id="1040" name="Rectangle 16"/>
          <p:cNvSpPr>
            <a:spLocks noChangeArrowheads="1"/>
          </p:cNvSpPr>
          <p:nvPr/>
        </p:nvSpPr>
        <p:spPr bwMode="auto">
          <a:xfrm>
            <a:off x="250825" y="6443663"/>
            <a:ext cx="28956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pPr>
            <a:fld id="{AB6DA89F-9FE1-44D8-8EA9-AC036B9EF01D}" type="slidenum">
              <a:rPr lang="de-DE" altLang="en-US">
                <a:solidFill>
                  <a:srgbClr val="000066"/>
                </a:solidFill>
              </a:rPr>
              <a:pPr>
                <a:lnSpc>
                  <a:spcPct val="90000"/>
                </a:lnSpc>
              </a:pPr>
              <a:t>‹Nr.›</a:t>
            </a:fld>
            <a:endParaRPr lang="de-DE" altLang="en-US" dirty="0">
              <a:solidFill>
                <a:srgbClr val="000066"/>
              </a:solidFill>
            </a:endParaRPr>
          </a:p>
        </p:txBody>
      </p:sp>
      <p:sp>
        <p:nvSpPr>
          <p:cNvPr id="1049" name="Text Box 25"/>
          <p:cNvSpPr txBox="1">
            <a:spLocks noChangeArrowheads="1"/>
          </p:cNvSpPr>
          <p:nvPr/>
        </p:nvSpPr>
        <p:spPr bwMode="auto">
          <a:xfrm>
            <a:off x="4139952" y="6454379"/>
            <a:ext cx="48603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10000"/>
              </a:spcBef>
            </a:pPr>
            <a:r>
              <a:rPr lang="de-DE" altLang="en-US" sz="1400" b="0" dirty="0" smtClean="0">
                <a:solidFill>
                  <a:srgbClr val="CC6600"/>
                </a:solidFill>
                <a:latin typeface="Verdana Ref" pitchFamily="34" charset="0"/>
              </a:rPr>
              <a:t>Nandana Nielsen und Karl Nielsen </a:t>
            </a:r>
            <a:r>
              <a:rPr lang="de-DE" altLang="en-US" sz="1400" b="0" dirty="0" smtClean="0">
                <a:solidFill>
                  <a:srgbClr val="CC6600"/>
                </a:solidFill>
                <a:latin typeface="Verdana Ref" pitchFamily="34" charset="0"/>
                <a:hlinkClick r:id="rId4"/>
              </a:rPr>
              <a:t>NC@IN-ICI.net</a:t>
            </a:r>
            <a:r>
              <a:rPr lang="de-DE" altLang="en-US" sz="1400" b="0" dirty="0" smtClean="0">
                <a:solidFill>
                  <a:srgbClr val="CC6600"/>
                </a:solidFill>
                <a:latin typeface="Verdana Ref" pitchFamily="34" charset="0"/>
              </a:rPr>
              <a:t> </a:t>
            </a:r>
            <a:endParaRPr lang="de-DE" altLang="en-US" sz="1400" b="0" dirty="0">
              <a:solidFill>
                <a:srgbClr val="CC6600"/>
              </a:solidFill>
              <a:latin typeface="Verdana Ref" pitchFamily="34" charset="0"/>
            </a:endParaRPr>
          </a:p>
        </p:txBody>
      </p:sp>
      <p:pic>
        <p:nvPicPr>
          <p:cNvPr id="12" name="Grafik 11"/>
          <p:cNvPicPr>
            <a:picLocks noChangeAspect="1"/>
          </p:cNvPicPr>
          <p:nvPr/>
        </p:nvPicPr>
        <p:blipFill>
          <a:blip r:embed="rId5"/>
          <a:stretch>
            <a:fillRect/>
          </a:stretch>
        </p:blipFill>
        <p:spPr>
          <a:xfrm>
            <a:off x="0" y="1"/>
            <a:ext cx="9144000" cy="1012874"/>
          </a:xfrm>
          <a:prstGeom prst="rect">
            <a:avLst/>
          </a:prstGeom>
        </p:spPr>
      </p:pic>
      <p:pic>
        <p:nvPicPr>
          <p:cNvPr id="13" name="Picture 16" descr="WHO Logo">
            <a:extLst>
              <a:ext uri="{FF2B5EF4-FFF2-40B4-BE49-F238E27FC236}">
                <a16:creationId xmlns:a16="http://schemas.microsoft.com/office/drawing/2014/main" id="{C815C8F7-418C-4A3F-8F18-52DB228B6506}"/>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469275" y="179594"/>
            <a:ext cx="720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4" descr="IN-Logo">
            <a:hlinkClick r:id="rId7" tooltip="International Association of NLP Institutes"/>
            <a:extLst>
              <a:ext uri="{FF2B5EF4-FFF2-40B4-BE49-F238E27FC236}">
                <a16:creationId xmlns:a16="http://schemas.microsoft.com/office/drawing/2014/main" id="{2D83C288-5936-46D9-B3FB-7582AAC6A6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8565" y="168488"/>
            <a:ext cx="1014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8" descr="ICI-Logo">
            <a:hlinkClick r:id="rId9" tooltip="International Association of Coaching Institutes"/>
            <a:extLst>
              <a:ext uri="{FF2B5EF4-FFF2-40B4-BE49-F238E27FC236}">
                <a16:creationId xmlns:a16="http://schemas.microsoft.com/office/drawing/2014/main" id="{655DD91D-FE4E-4E20-9F37-CBBFBCC2EDD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75920" y="162730"/>
            <a:ext cx="720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0" descr="logo-universidad-central-de-nicaragua">
            <a:extLst>
              <a:ext uri="{FF2B5EF4-FFF2-40B4-BE49-F238E27FC236}">
                <a16:creationId xmlns:a16="http://schemas.microsoft.com/office/drawing/2014/main" id="{CC040915-3631-45E9-9FC7-4810F8EA979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2022985" y="160715"/>
            <a:ext cx="692225"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73355" y="179403"/>
            <a:ext cx="676275"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62630" y="186382"/>
            <a:ext cx="608013"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cn.edu.ni/posgrados/international-school-of-psycholog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body" idx="4294967295"/>
          </p:nvPr>
        </p:nvSpPr>
        <p:spPr bwMode="auto">
          <a:xfrm>
            <a:off x="457200" y="1484313"/>
            <a:ext cx="8229600" cy="489743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ctr">
              <a:buFontTx/>
              <a:buNone/>
            </a:pPr>
            <a:r>
              <a:rPr lang="es-ES_tradnl" altLang="en-US" sz="3600" b="1" dirty="0" smtClean="0">
                <a:solidFill>
                  <a:srgbClr val="990033"/>
                </a:solidFill>
              </a:rPr>
              <a:t>Neuro-Linguistic Programming</a:t>
            </a:r>
            <a:endParaRPr lang="es-ES" altLang="en-US" sz="3600" b="1" dirty="0">
              <a:solidFill>
                <a:srgbClr val="990033"/>
              </a:solidFill>
            </a:endParaRPr>
          </a:p>
          <a:p>
            <a:pPr marL="0" indent="0" algn="ctr">
              <a:buFontTx/>
              <a:buNone/>
            </a:pPr>
            <a:r>
              <a:rPr lang="es-ES" altLang="en-US" sz="3600" b="1" dirty="0" smtClean="0">
                <a:solidFill>
                  <a:srgbClr val="990033"/>
                </a:solidFill>
              </a:rPr>
              <a:t>NLP</a:t>
            </a:r>
            <a:r>
              <a:rPr lang="es-ES" altLang="en-US" sz="4400" b="1" dirty="0" smtClean="0">
                <a:solidFill>
                  <a:srgbClr val="990033"/>
                </a:solidFill>
              </a:rPr>
              <a:t> </a:t>
            </a:r>
            <a:endParaRPr lang="es-ES" altLang="en-US" sz="4400" b="1" dirty="0">
              <a:solidFill>
                <a:srgbClr val="990033"/>
              </a:solidFill>
            </a:endParaRPr>
          </a:p>
          <a:p>
            <a:pPr marL="0" indent="0" algn="ctr">
              <a:buFontTx/>
              <a:buNone/>
            </a:pPr>
            <a:endParaRPr lang="es-ES" altLang="en-US" sz="1800" b="1" dirty="0"/>
          </a:p>
          <a:p>
            <a:pPr marL="0" indent="0" algn="ctr">
              <a:buFontTx/>
              <a:buNone/>
            </a:pPr>
            <a:r>
              <a:rPr lang="es-ES" altLang="en-US" b="1" dirty="0" smtClean="0">
                <a:solidFill>
                  <a:srgbClr val="000066"/>
                </a:solidFill>
              </a:rPr>
              <a:t>Applied Psychology</a:t>
            </a:r>
            <a:endParaRPr lang="es-ES" altLang="en-US" b="1" dirty="0">
              <a:solidFill>
                <a:srgbClr val="000066"/>
              </a:solidFill>
            </a:endParaRPr>
          </a:p>
          <a:p>
            <a:pPr marL="0" indent="0" algn="ctr">
              <a:buFontTx/>
              <a:buNone/>
            </a:pPr>
            <a:r>
              <a:rPr lang="es-ES" altLang="en-US" sz="2000" dirty="0"/>
              <a:t>   </a:t>
            </a:r>
          </a:p>
          <a:p>
            <a:pPr marL="0" indent="0" algn="ctr">
              <a:buFontTx/>
              <a:buNone/>
            </a:pPr>
            <a:r>
              <a:rPr lang="es-ES" altLang="en-US" sz="2000" dirty="0" smtClean="0">
                <a:solidFill>
                  <a:srgbClr val="000066"/>
                </a:solidFill>
              </a:rPr>
              <a:t>5 fundamental ideas of NLP (NLP-Axioms</a:t>
            </a:r>
            <a:r>
              <a:rPr lang="es-ES" altLang="en-US" sz="2000" dirty="0">
                <a:solidFill>
                  <a:srgbClr val="000066"/>
                </a:solidFill>
              </a:rPr>
              <a:t>) </a:t>
            </a:r>
          </a:p>
          <a:p>
            <a:pPr marL="0" indent="0" algn="ctr">
              <a:lnSpc>
                <a:spcPct val="85000"/>
              </a:lnSpc>
              <a:buFontTx/>
              <a:buNone/>
            </a:pPr>
            <a:r>
              <a:rPr lang="es-ES" altLang="en-US" sz="2000" dirty="0">
                <a:solidFill>
                  <a:srgbClr val="000066"/>
                </a:solidFill>
              </a:rPr>
              <a:t>   </a:t>
            </a:r>
          </a:p>
          <a:p>
            <a:pPr marL="0" indent="0" algn="ctr">
              <a:lnSpc>
                <a:spcPct val="85000"/>
              </a:lnSpc>
              <a:buFontTx/>
              <a:buNone/>
            </a:pPr>
            <a:r>
              <a:rPr lang="es-ES" altLang="en-US" sz="2000" dirty="0" smtClean="0">
                <a:solidFill>
                  <a:srgbClr val="000066"/>
                </a:solidFill>
              </a:rPr>
              <a:t>10 important competencies for NLP-Techniques</a:t>
            </a:r>
            <a:endParaRPr lang="es-ES" altLang="en-US" sz="2000" dirty="0">
              <a:solidFill>
                <a:srgbClr val="000066"/>
              </a:solidFill>
            </a:endParaRPr>
          </a:p>
          <a:p>
            <a:pPr marL="0" indent="0" algn="ctr">
              <a:lnSpc>
                <a:spcPct val="85000"/>
              </a:lnSpc>
              <a:buFontTx/>
              <a:buNone/>
            </a:pPr>
            <a:r>
              <a:rPr lang="es-ES" altLang="en-US" sz="2000" dirty="0">
                <a:solidFill>
                  <a:srgbClr val="000066"/>
                </a:solidFill>
              </a:rPr>
              <a:t>   </a:t>
            </a:r>
          </a:p>
          <a:p>
            <a:pPr marL="0" indent="0" algn="ctr">
              <a:lnSpc>
                <a:spcPct val="85000"/>
              </a:lnSpc>
              <a:buFontTx/>
              <a:buNone/>
            </a:pPr>
            <a:r>
              <a:rPr lang="es-ES" altLang="en-US" sz="2000" dirty="0" smtClean="0">
                <a:solidFill>
                  <a:srgbClr val="000066"/>
                </a:solidFill>
              </a:rPr>
              <a:t>34 s</a:t>
            </a:r>
            <a:r>
              <a:rPr lang="es-ES" altLang="en-US" sz="2000" dirty="0" smtClean="0">
                <a:solidFill>
                  <a:srgbClr val="000066"/>
                </a:solidFill>
              </a:rPr>
              <a:t>tep by step </a:t>
            </a:r>
            <a:r>
              <a:rPr lang="es-ES" altLang="en-US" sz="2000" dirty="0" smtClean="0">
                <a:solidFill>
                  <a:srgbClr val="000066"/>
                </a:solidFill>
              </a:rPr>
              <a:t>NLP-Techniques (NLP Practitioner content)</a:t>
            </a:r>
            <a:endParaRPr lang="de-DE" altLang="en-US" dirty="0">
              <a:solidFill>
                <a:srgbClr val="0000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55257"/>
          </a:xfrm>
          <a:prstGeom prst="rect">
            <a:avLst/>
          </a:prstGeom>
          <a:noFill/>
        </p:spPr>
        <p:txBody>
          <a:bodyPr wrap="square" rtlCol="0">
            <a:spAutoFit/>
          </a:bodyPr>
          <a:lstStyle/>
          <a:p>
            <a:r>
              <a:rPr lang="en-US" dirty="0"/>
              <a:t>Card 8: Rapport, Backtrack, Pacing, </a:t>
            </a:r>
            <a:r>
              <a:rPr lang="en-US" dirty="0" smtClean="0"/>
              <a:t>Leading </a:t>
            </a:r>
          </a:p>
          <a:p>
            <a:endParaRPr lang="en-US" dirty="0">
              <a:latin typeface="Calibri" panose="020F0502020204030204" pitchFamily="34" charset="0"/>
              <a:cs typeface="Calibri" panose="020F0502020204030204" pitchFamily="34" charset="0"/>
            </a:endParaRPr>
          </a:p>
          <a:p>
            <a:r>
              <a:rPr lang="en-US" sz="1600" b="0" dirty="0" smtClean="0"/>
              <a:t>We adjust our body language to that of other people (rapport). This allows us to understand them better, they feel understood and we can assist them in changing their emotional state and becoming solution- and resource-oriented. This sequence comprises seven steps:</a:t>
            </a:r>
          </a:p>
          <a:p>
            <a:pPr marL="342900" lvl="0" indent="-342900">
              <a:spcBef>
                <a:spcPts val="600"/>
              </a:spcBef>
              <a:buFont typeface="+mj-lt"/>
              <a:buAutoNum type="arabicPeriod"/>
            </a:pPr>
            <a:r>
              <a:rPr lang="en-US" sz="1500" b="0" dirty="0" smtClean="0"/>
              <a:t>Summarize briefly the content of what the other has said (Backtrack) before you respond to that content.</a:t>
            </a:r>
          </a:p>
          <a:p>
            <a:pPr marL="342900" lvl="0" indent="-342900">
              <a:spcBef>
                <a:spcPts val="600"/>
              </a:spcBef>
              <a:buFont typeface="+mj-lt"/>
              <a:buAutoNum type="arabicPeriod"/>
            </a:pPr>
            <a:r>
              <a:rPr lang="en-US" sz="1500" b="0" dirty="0" smtClean="0"/>
              <a:t>Adjust your speaking rate, your voice volume and voice pitch to that of your interlocutor, thus building rapport with the other person’s pronunciation.</a:t>
            </a:r>
          </a:p>
          <a:p>
            <a:pPr marL="342900" lvl="0" indent="-342900">
              <a:spcBef>
                <a:spcPts val="600"/>
              </a:spcBef>
              <a:buFont typeface="+mj-lt"/>
              <a:buAutoNum type="arabicPeriod"/>
            </a:pPr>
            <a:r>
              <a:rPr lang="en-US" sz="1500" b="0" dirty="0" smtClean="0"/>
              <a:t>Imitate the posture of your interlocutor (overall body posture, arm and leg position). Mirror-like rapport is strongest most but also very conspicuous.</a:t>
            </a:r>
          </a:p>
          <a:p>
            <a:pPr marL="342900" lvl="0" indent="-342900">
              <a:spcBef>
                <a:spcPts val="600"/>
              </a:spcBef>
              <a:buFont typeface="+mj-lt"/>
              <a:buAutoNum type="arabicPeriod"/>
            </a:pPr>
            <a:r>
              <a:rPr lang="en-US" sz="1500" b="0" dirty="0" smtClean="0"/>
              <a:t>Emulate the gestures and facial expressions of your interlocutor by replicating them with Backtrack.</a:t>
            </a:r>
          </a:p>
          <a:p>
            <a:pPr marL="342900" lvl="0" indent="-342900">
              <a:spcBef>
                <a:spcPts val="600"/>
              </a:spcBef>
              <a:buFont typeface="+mj-lt"/>
              <a:buAutoNum type="arabicPeriod"/>
            </a:pPr>
            <a:r>
              <a:rPr lang="en-US" sz="1500" b="0" dirty="0" smtClean="0"/>
              <a:t>Use the same kind of words as your interlocutor (see C13).</a:t>
            </a:r>
          </a:p>
          <a:p>
            <a:pPr marL="342900" lvl="0" indent="-342900">
              <a:spcBef>
                <a:spcPts val="600"/>
              </a:spcBef>
              <a:buFont typeface="+mj-lt"/>
              <a:buAutoNum type="arabicPeriod"/>
            </a:pPr>
            <a:r>
              <a:rPr lang="en-US" sz="1500" b="0" dirty="0" smtClean="0"/>
              <a:t>Adjust slightly to the breathing rhythm of your interlocutor.</a:t>
            </a:r>
          </a:p>
          <a:p>
            <a:pPr marL="342900" lvl="0" indent="-342900">
              <a:spcBef>
                <a:spcPts val="600"/>
              </a:spcBef>
              <a:buFont typeface="+mj-lt"/>
              <a:buAutoNum type="arabicPeriod"/>
            </a:pPr>
            <a:r>
              <a:rPr lang="en-US" sz="1500" b="0" dirty="0" smtClean="0"/>
              <a:t>Find out if small changes in the way you speak (2) or move (3, 4, 6) are unconsciously imitated by your interlocutor. If you notice Rapport, you have paced sufficiently (adjusted your body language), then you can lead your interlocutor into a better condition. If you change your state he will imitate you automatically.</a:t>
            </a:r>
          </a:p>
        </p:txBody>
      </p:sp>
    </p:spTree>
    <p:extLst>
      <p:ext uri="{BB962C8B-B14F-4D97-AF65-F5344CB8AC3E}">
        <p14:creationId xmlns:p14="http://schemas.microsoft.com/office/powerpoint/2010/main" val="1035699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616648"/>
          </a:xfrm>
          <a:prstGeom prst="rect">
            <a:avLst/>
          </a:prstGeom>
          <a:noFill/>
        </p:spPr>
        <p:txBody>
          <a:bodyPr wrap="square" rtlCol="0">
            <a:spAutoFit/>
          </a:bodyPr>
          <a:lstStyle/>
          <a:p>
            <a:r>
              <a:rPr lang="en-US" dirty="0"/>
              <a:t>Card 9: Verbalizing emotional experiences</a:t>
            </a:r>
            <a:endParaRPr lang="en-US" dirty="0" smtClean="0"/>
          </a:p>
          <a:p>
            <a:endParaRPr lang="en-US" dirty="0">
              <a:latin typeface="Calibri" panose="020F0502020204030204" pitchFamily="34" charset="0"/>
              <a:cs typeface="Calibri" panose="020F0502020204030204" pitchFamily="34" charset="0"/>
            </a:endParaRPr>
          </a:p>
          <a:p>
            <a:r>
              <a:rPr lang="en-US" sz="1600" b="0" dirty="0" smtClean="0"/>
              <a:t>We can amplify the Backtrack (see C8) by paying particular attention to the emotional level of our interlocutor. The fact that we consciously address this level of communication makes it is easier for our interlocutor to open up to this level. </a:t>
            </a:r>
          </a:p>
          <a:p>
            <a:endParaRPr lang="en-US" sz="1600"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Sequence of steps</a:t>
            </a:r>
          </a:p>
          <a:p>
            <a:endParaRPr lang="en-US" sz="1600" b="0" dirty="0" smtClean="0"/>
          </a:p>
          <a:p>
            <a:pPr marL="342900" indent="-342900">
              <a:buFont typeface="+mj-lt"/>
              <a:buAutoNum type="arabicPeriod"/>
            </a:pPr>
            <a:r>
              <a:rPr lang="en-US" sz="1600" b="0" dirty="0" smtClean="0"/>
              <a:t>Summarize what the other person has just said and just go along, with particular reference to what resonates emotionally. It is helpful to formulate the contents in a very gentle way.</a:t>
            </a:r>
          </a:p>
          <a:p>
            <a:pPr marL="342900" indent="-342900">
              <a:buFont typeface="+mj-lt"/>
              <a:buAutoNum type="arabicPeriod"/>
            </a:pPr>
            <a:endParaRPr lang="en-US" sz="1600" b="0" dirty="0" smtClean="0"/>
          </a:p>
          <a:p>
            <a:pPr marL="342900" indent="-342900">
              <a:buFont typeface="+mj-lt"/>
              <a:buAutoNum type="arabicPeriod"/>
            </a:pPr>
            <a:r>
              <a:rPr lang="en-US" sz="1600" b="0" dirty="0" smtClean="0"/>
              <a:t>Build a good Rapport with your interlocutor by emulating their body language, their posture, gesture, language and breathing rhythm (see C8).</a:t>
            </a:r>
          </a:p>
          <a:p>
            <a:pPr marL="342900" indent="-342900">
              <a:buFont typeface="+mj-lt"/>
              <a:buAutoNum type="arabicPeriod"/>
            </a:pPr>
            <a:endParaRPr lang="en-US" sz="1600" b="0" dirty="0" smtClean="0"/>
          </a:p>
          <a:p>
            <a:pPr marL="342900" indent="-342900">
              <a:buFont typeface="+mj-lt"/>
              <a:buAutoNum type="arabicPeriod"/>
            </a:pPr>
            <a:r>
              <a:rPr lang="en-US" sz="1600" b="0" dirty="0" smtClean="0"/>
              <a:t>If the body language Rapport is strong enough, you can lead your interlocutor into solution and resource-oriented states. If you change your state they will automatically follow you (see C8) if your </a:t>
            </a:r>
            <a:r>
              <a:rPr lang="en-US" sz="1600" b="0" dirty="0" smtClean="0"/>
              <a:t>Rapport is strong enough.</a:t>
            </a:r>
            <a:endParaRPr lang="en-US" sz="1600" b="0" dirty="0" smtClean="0"/>
          </a:p>
        </p:txBody>
      </p:sp>
    </p:spTree>
    <p:extLst>
      <p:ext uri="{BB962C8B-B14F-4D97-AF65-F5344CB8AC3E}">
        <p14:creationId xmlns:p14="http://schemas.microsoft.com/office/powerpoint/2010/main" val="2618604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678204"/>
          </a:xfrm>
          <a:prstGeom prst="rect">
            <a:avLst/>
          </a:prstGeom>
          <a:noFill/>
        </p:spPr>
        <p:txBody>
          <a:bodyPr wrap="square" rtlCol="0">
            <a:spAutoFit/>
          </a:bodyPr>
          <a:lstStyle/>
          <a:p>
            <a:r>
              <a:rPr lang="en-US" dirty="0"/>
              <a:t>Card </a:t>
            </a:r>
            <a:r>
              <a:rPr lang="en-US" dirty="0" smtClean="0"/>
              <a:t>10</a:t>
            </a:r>
            <a:r>
              <a:rPr lang="en-US" dirty="0"/>
              <a:t>: Dealing with </a:t>
            </a:r>
            <a:r>
              <a:rPr lang="en-US" dirty="0" err="1"/>
              <a:t>incongruencies</a:t>
            </a:r>
            <a:endParaRPr lang="en-US" dirty="0" smtClean="0"/>
          </a:p>
          <a:p>
            <a:endParaRPr lang="en-US" dirty="0">
              <a:latin typeface="Calibri" panose="020F0502020204030204" pitchFamily="34" charset="0"/>
              <a:cs typeface="Calibri" panose="020F0502020204030204" pitchFamily="34" charset="0"/>
            </a:endParaRPr>
          </a:p>
          <a:p>
            <a:r>
              <a:rPr lang="en-US" sz="1600" b="0" dirty="0" smtClean="0"/>
              <a:t>Your interlocutor’s unconscious is your best friend. It permanently communicates with you via the body language. </a:t>
            </a:r>
            <a:r>
              <a:rPr lang="en-US" sz="1600" b="0" dirty="0" err="1" smtClean="0"/>
              <a:t>Incongruencies</a:t>
            </a:r>
            <a:r>
              <a:rPr lang="en-US" sz="1600" b="0" dirty="0" smtClean="0"/>
              <a:t> are your interlocutor’s unconscious body language clues indicating that something may be different than expressed verbally. </a:t>
            </a:r>
            <a:r>
              <a:rPr lang="en-US" sz="1600" b="0" dirty="0" err="1" smtClean="0"/>
              <a:t>Incongruencies</a:t>
            </a:r>
            <a:r>
              <a:rPr lang="en-US" sz="1600" b="0" dirty="0" smtClean="0"/>
              <a:t> reveal your interlocutor’s unconscious opinion about what he says. Therefore it is worthwhile to maintain this relationship with the help of NLP. You can use one of the options below and ask the As-if Question: "If there was still something that should be taken into account, what could it possibly be?":</a:t>
            </a:r>
          </a:p>
          <a:p>
            <a:endParaRPr lang="en-US" sz="1600" b="0" dirty="0" smtClean="0"/>
          </a:p>
          <a:p>
            <a:r>
              <a:rPr lang="en-US" dirty="0"/>
              <a:t>Useful interventions before asking the As-if </a:t>
            </a:r>
            <a:r>
              <a:rPr lang="en-US" dirty="0" smtClean="0"/>
              <a:t>Question</a:t>
            </a:r>
            <a:endParaRPr lang="en-US" sz="1600" b="0" dirty="0" smtClean="0"/>
          </a:p>
          <a:p>
            <a:pPr marL="342900" indent="-342900">
              <a:spcBef>
                <a:spcPts val="600"/>
              </a:spcBef>
              <a:buFont typeface="+mj-lt"/>
              <a:buAutoNum type="arabicPeriod"/>
            </a:pPr>
            <a:r>
              <a:rPr lang="en-US" sz="1600" b="0" dirty="0" smtClean="0"/>
              <a:t>Imitate incongruence by using body language backtrack (see K8).</a:t>
            </a:r>
          </a:p>
          <a:p>
            <a:pPr marL="342900" indent="-342900">
              <a:spcBef>
                <a:spcPts val="600"/>
              </a:spcBef>
              <a:buFont typeface="+mj-lt"/>
              <a:buAutoNum type="arabicPeriod"/>
            </a:pPr>
            <a:r>
              <a:rPr lang="en-US" sz="1600" b="0" dirty="0" smtClean="0"/>
              <a:t>Reflect incongruity by using verbal backtrack, for example by asking: "Isn’t it?</a:t>
            </a:r>
          </a:p>
          <a:p>
            <a:pPr marL="342900" indent="-342900">
              <a:spcBef>
                <a:spcPts val="600"/>
              </a:spcBef>
              <a:buFont typeface="+mj-lt"/>
              <a:buAutoNum type="arabicPeriod"/>
            </a:pPr>
            <a:r>
              <a:rPr lang="en-US" sz="1600" b="0" dirty="0" smtClean="0"/>
              <a:t>Reflect incongruity by using non-verbal backtrack, for example, generate any incongruity (face warp)</a:t>
            </a:r>
          </a:p>
          <a:p>
            <a:pPr marL="342900" indent="-342900">
              <a:spcBef>
                <a:spcPts val="600"/>
              </a:spcBef>
              <a:buFont typeface="+mj-lt"/>
              <a:buAutoNum type="arabicPeriod"/>
            </a:pPr>
            <a:r>
              <a:rPr lang="en-US" sz="1600" b="0" dirty="0" smtClean="0"/>
              <a:t>Ask directly about the incongruence: "What does your  (call body signal) feel about your ...?" This is only possible with very close friends or in coaching / therapy.</a:t>
            </a:r>
          </a:p>
        </p:txBody>
      </p:sp>
    </p:spTree>
    <p:extLst>
      <p:ext uri="{BB962C8B-B14F-4D97-AF65-F5344CB8AC3E}">
        <p14:creationId xmlns:p14="http://schemas.microsoft.com/office/powerpoint/2010/main" val="801142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955203"/>
          </a:xfrm>
          <a:prstGeom prst="rect">
            <a:avLst/>
          </a:prstGeom>
          <a:noFill/>
        </p:spPr>
        <p:txBody>
          <a:bodyPr wrap="square" rtlCol="0">
            <a:spAutoFit/>
          </a:bodyPr>
          <a:lstStyle/>
          <a:p>
            <a:r>
              <a:rPr lang="en-US" dirty="0"/>
              <a:t>Card 11: As-if </a:t>
            </a:r>
            <a:r>
              <a:rPr lang="en-US" dirty="0" smtClean="0"/>
              <a:t>Questions</a:t>
            </a:r>
          </a:p>
          <a:p>
            <a:endParaRPr lang="en-US" dirty="0" smtClean="0">
              <a:latin typeface="Calibri" panose="020F0502020204030204" pitchFamily="34" charset="0"/>
              <a:cs typeface="Calibri" panose="020F0502020204030204" pitchFamily="34" charset="0"/>
            </a:endParaRPr>
          </a:p>
          <a:p>
            <a:r>
              <a:rPr lang="en-US" b="0" dirty="0" smtClean="0">
                <a:latin typeface="Calibri" panose="020F0502020204030204" pitchFamily="34" charset="0"/>
                <a:cs typeface="Calibri" panose="020F0502020204030204" pitchFamily="34" charset="0"/>
              </a:rPr>
              <a:t>In some conversations, if your interlocutor says that he does not know or cannot imagine something, we encourage you to try As-if Questions. Sometimes it works wonders and sometimes it does not fit.</a:t>
            </a:r>
          </a:p>
          <a:p>
            <a:endParaRPr lang="en-US" b="0"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Variations of the As-if Question</a:t>
            </a:r>
          </a:p>
          <a:p>
            <a:pPr>
              <a:spcBef>
                <a:spcPts val="600"/>
              </a:spcBef>
            </a:pPr>
            <a:r>
              <a:rPr lang="en-US" sz="1600" dirty="0" smtClean="0">
                <a:latin typeface="Calibri" panose="020F0502020204030204" pitchFamily="34" charset="0"/>
                <a:cs typeface="Calibri" panose="020F0502020204030204" pitchFamily="34" charset="0"/>
              </a:rPr>
              <a:t>As-if of the way: </a:t>
            </a:r>
            <a:r>
              <a:rPr lang="en-US" sz="1600" b="0" dirty="0" smtClean="0">
                <a:latin typeface="Calibri" panose="020F0502020204030204" pitchFamily="34" charset="0"/>
                <a:cs typeface="Calibri" panose="020F0502020204030204" pitchFamily="34" charset="0"/>
              </a:rPr>
              <a:t>If you want to ask for inner experience during an NLP intervention and you want to know whether something is bright or dark, loud or soft, warm or cool ... and your client and says: "I do not know." it is worth asking, "What comes to your mind first?"</a:t>
            </a:r>
          </a:p>
          <a:p>
            <a:pPr>
              <a:spcBef>
                <a:spcPts val="600"/>
              </a:spcBef>
            </a:pPr>
            <a:r>
              <a:rPr lang="en-US" sz="1600" dirty="0" smtClean="0">
                <a:latin typeface="Calibri" panose="020F0502020204030204" pitchFamily="34" charset="0"/>
                <a:cs typeface="Calibri" panose="020F0502020204030204" pitchFamily="34" charset="0"/>
              </a:rPr>
              <a:t>As-if of the solution: </a:t>
            </a:r>
            <a:r>
              <a:rPr lang="en-US" sz="1600" b="0" dirty="0" smtClean="0">
                <a:latin typeface="Calibri" panose="020F0502020204030204" pitchFamily="34" charset="0"/>
                <a:cs typeface="Calibri" panose="020F0502020204030204" pitchFamily="34" charset="0"/>
              </a:rPr>
              <a:t>"If you had an idea for a possible solution to this issue, which could be the best?"</a:t>
            </a:r>
          </a:p>
          <a:p>
            <a:pPr>
              <a:spcBef>
                <a:spcPts val="600"/>
              </a:spcBef>
            </a:pPr>
            <a:r>
              <a:rPr lang="en-US" sz="1600" dirty="0" smtClean="0">
                <a:latin typeface="Calibri" panose="020F0502020204030204" pitchFamily="34" charset="0"/>
                <a:cs typeface="Calibri" panose="020F0502020204030204" pitchFamily="34" charset="0"/>
              </a:rPr>
              <a:t>As-if of the time: </a:t>
            </a:r>
            <a:r>
              <a:rPr lang="en-US" sz="1600" b="0" dirty="0" smtClean="0">
                <a:latin typeface="Calibri" panose="020F0502020204030204" pitchFamily="34" charset="0"/>
                <a:cs typeface="Calibri" panose="020F0502020204030204" pitchFamily="34" charset="0"/>
              </a:rPr>
              <a:t>"If you look back from a moment in 10 years, what could you possibly see from that perspective that could be a solution?"</a:t>
            </a:r>
          </a:p>
          <a:p>
            <a:pPr>
              <a:spcBef>
                <a:spcPts val="600"/>
              </a:spcBef>
            </a:pPr>
            <a:r>
              <a:rPr lang="en-US" sz="1600" dirty="0" smtClean="0">
                <a:latin typeface="Calibri" panose="020F0502020204030204" pitchFamily="34" charset="0"/>
                <a:cs typeface="Calibri" panose="020F0502020204030204" pitchFamily="34" charset="0"/>
              </a:rPr>
              <a:t>As-if of the miracle: </a:t>
            </a:r>
            <a:r>
              <a:rPr lang="en-US" sz="1600" b="0" dirty="0" smtClean="0">
                <a:latin typeface="Calibri" panose="020F0502020204030204" pitchFamily="34" charset="0"/>
                <a:cs typeface="Calibri" panose="020F0502020204030204" pitchFamily="34" charset="0"/>
              </a:rPr>
              <a:t>"Suppose a miracle would happen, what would probably be different?"</a:t>
            </a:r>
          </a:p>
          <a:p>
            <a:pPr>
              <a:spcBef>
                <a:spcPts val="600"/>
              </a:spcBef>
            </a:pPr>
            <a:r>
              <a:rPr lang="en-US" sz="1600" dirty="0" smtClean="0">
                <a:latin typeface="Calibri" panose="020F0502020204030204" pitchFamily="34" charset="0"/>
                <a:cs typeface="Calibri" panose="020F0502020204030204" pitchFamily="34" charset="0"/>
              </a:rPr>
              <a:t>As-if of the person: </a:t>
            </a:r>
            <a:r>
              <a:rPr lang="en-US" sz="1600" b="0" dirty="0" smtClean="0">
                <a:latin typeface="Calibri" panose="020F0502020204030204" pitchFamily="34" charset="0"/>
                <a:cs typeface="Calibri" panose="020F0502020204030204" pitchFamily="34" charset="0"/>
              </a:rPr>
              <a:t>"What could someone else think about it?"</a:t>
            </a:r>
          </a:p>
          <a:p>
            <a:pPr>
              <a:spcBef>
                <a:spcPts val="600"/>
              </a:spcBef>
            </a:pPr>
            <a:r>
              <a:rPr lang="en-US" sz="1600" dirty="0" smtClean="0">
                <a:latin typeface="Calibri" panose="020F0502020204030204" pitchFamily="34" charset="0"/>
                <a:cs typeface="Calibri" panose="020F0502020204030204" pitchFamily="34" charset="0"/>
              </a:rPr>
              <a:t>As-if of a symbol: </a:t>
            </a:r>
            <a:r>
              <a:rPr lang="en-US" sz="1600" b="0" dirty="0" smtClean="0">
                <a:latin typeface="Calibri" panose="020F0502020204030204" pitchFamily="34" charset="0"/>
                <a:cs typeface="Calibri" panose="020F0502020204030204" pitchFamily="34" charset="0"/>
              </a:rPr>
              <a:t>"What could a ball / tree / the sun / think about it? "</a:t>
            </a:r>
          </a:p>
        </p:txBody>
      </p:sp>
    </p:spTree>
    <p:extLst>
      <p:ext uri="{BB962C8B-B14F-4D97-AF65-F5344CB8AC3E}">
        <p14:creationId xmlns:p14="http://schemas.microsoft.com/office/powerpoint/2010/main" val="2553120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878259"/>
          </a:xfrm>
          <a:prstGeom prst="rect">
            <a:avLst/>
          </a:prstGeom>
          <a:noFill/>
        </p:spPr>
        <p:txBody>
          <a:bodyPr wrap="square" rtlCol="0">
            <a:spAutoFit/>
          </a:bodyPr>
          <a:lstStyle/>
          <a:p>
            <a:r>
              <a:rPr lang="en-US" dirty="0"/>
              <a:t>Card 12: VAKOG Trance</a:t>
            </a:r>
            <a:endParaRPr lang="en-US" dirty="0" smtClean="0"/>
          </a:p>
          <a:p>
            <a:endParaRPr lang="en-US" dirty="0" smtClean="0">
              <a:latin typeface="Calibri" panose="020F0502020204030204" pitchFamily="34" charset="0"/>
              <a:cs typeface="Calibri" panose="020F0502020204030204" pitchFamily="34" charset="0"/>
            </a:endParaRPr>
          </a:p>
          <a:p>
            <a:r>
              <a:rPr lang="en-US" b="0" dirty="0" smtClean="0">
                <a:latin typeface="Calibri" panose="020F0502020204030204" pitchFamily="34" charset="0"/>
                <a:cs typeface="Calibri" panose="020F0502020204030204" pitchFamily="34" charset="0"/>
              </a:rPr>
              <a:t>In many NLP interventions all senses are activated: sight (</a:t>
            </a:r>
            <a:r>
              <a:rPr lang="en-US" dirty="0" smtClean="0">
                <a:latin typeface="Calibri" panose="020F0502020204030204" pitchFamily="34" charset="0"/>
                <a:cs typeface="Calibri" panose="020F0502020204030204" pitchFamily="34" charset="0"/>
              </a:rPr>
              <a:t>V: visual</a:t>
            </a:r>
            <a:r>
              <a:rPr lang="en-US" b="0" dirty="0" smtClean="0">
                <a:latin typeface="Calibri" panose="020F0502020204030204" pitchFamily="34" charset="0"/>
                <a:cs typeface="Calibri" panose="020F0502020204030204" pitchFamily="34" charset="0"/>
              </a:rPr>
              <a:t>), hearing (</a:t>
            </a:r>
            <a:r>
              <a:rPr lang="en-US" dirty="0" smtClean="0">
                <a:latin typeface="Calibri" panose="020F0502020204030204" pitchFamily="34" charset="0"/>
                <a:cs typeface="Calibri" panose="020F0502020204030204" pitchFamily="34" charset="0"/>
              </a:rPr>
              <a:t>A: auditory</a:t>
            </a:r>
            <a:r>
              <a:rPr lang="en-US" b="0" dirty="0" smtClean="0">
                <a:latin typeface="Calibri" panose="020F0502020204030204" pitchFamily="34" charset="0"/>
                <a:cs typeface="Calibri" panose="020F0502020204030204" pitchFamily="34" charset="0"/>
              </a:rPr>
              <a:t>), feeling (</a:t>
            </a:r>
            <a:r>
              <a:rPr lang="en-US" dirty="0" smtClean="0">
                <a:latin typeface="Calibri" panose="020F0502020204030204" pitchFamily="34" charset="0"/>
                <a:cs typeface="Calibri" panose="020F0502020204030204" pitchFamily="34" charset="0"/>
              </a:rPr>
              <a:t>K: Kinesthetic</a:t>
            </a:r>
            <a:r>
              <a:rPr lang="en-US" b="0" dirty="0" smtClean="0">
                <a:latin typeface="Calibri" panose="020F0502020204030204" pitchFamily="34" charset="0"/>
                <a:cs typeface="Calibri" panose="020F0502020204030204" pitchFamily="34" charset="0"/>
              </a:rPr>
              <a:t>), smell (</a:t>
            </a:r>
            <a:r>
              <a:rPr lang="en-US" dirty="0" smtClean="0">
                <a:latin typeface="Calibri" panose="020F0502020204030204" pitchFamily="34" charset="0"/>
                <a:cs typeface="Calibri" panose="020F0502020204030204" pitchFamily="34" charset="0"/>
              </a:rPr>
              <a:t>O: olfactory</a:t>
            </a:r>
            <a:r>
              <a:rPr lang="en-US" b="0" dirty="0" smtClean="0">
                <a:latin typeface="Calibri" panose="020F0502020204030204" pitchFamily="34" charset="0"/>
                <a:cs typeface="Calibri" panose="020F0502020204030204" pitchFamily="34" charset="0"/>
              </a:rPr>
              <a:t>) and taste (</a:t>
            </a:r>
            <a:r>
              <a:rPr lang="en-US" dirty="0" smtClean="0">
                <a:latin typeface="Calibri" panose="020F0502020204030204" pitchFamily="34" charset="0"/>
                <a:cs typeface="Calibri" panose="020F0502020204030204" pitchFamily="34" charset="0"/>
              </a:rPr>
              <a:t>G: gustatory</a:t>
            </a:r>
            <a:r>
              <a:rPr lang="en-US" b="0" dirty="0" smtClean="0">
                <a:latin typeface="Calibri" panose="020F0502020204030204" pitchFamily="34" charset="0"/>
                <a:cs typeface="Calibri" panose="020F0502020204030204" pitchFamily="34" charset="0"/>
              </a:rPr>
              <a:t>). Often only the first 3 senses are used, and O and G are considered as parts of K. The properties of these sensory areas are called </a:t>
            </a:r>
            <a:r>
              <a:rPr lang="en-US" b="0" dirty="0" err="1" smtClean="0">
                <a:latin typeface="Calibri" panose="020F0502020204030204" pitchFamily="34" charset="0"/>
                <a:cs typeface="Calibri" panose="020F0502020204030204" pitchFamily="34" charset="0"/>
              </a:rPr>
              <a:t>submodalities</a:t>
            </a:r>
            <a:r>
              <a:rPr lang="en-US" b="0" dirty="0" smtClean="0">
                <a:latin typeface="Calibri" panose="020F0502020204030204" pitchFamily="34" charset="0"/>
                <a:cs typeface="Calibri" panose="020F0502020204030204" pitchFamily="34" charset="0"/>
              </a:rPr>
              <a:t> in NLP. By activating all the senses things are experienced intensely, memories are recalled better, ideas are mentally anchored stronger, and learning is facilitated.</a:t>
            </a:r>
          </a:p>
          <a:p>
            <a:endParaRPr lang="en-US" b="0" dirty="0" smtClean="0">
              <a:latin typeface="Calibri" panose="020F0502020204030204" pitchFamily="34" charset="0"/>
              <a:cs typeface="Calibri" panose="020F0502020204030204" pitchFamily="34" charset="0"/>
            </a:endParaRPr>
          </a:p>
          <a:p>
            <a:r>
              <a:rPr lang="en-US" dirty="0"/>
              <a:t>Examples of VAKOG </a:t>
            </a:r>
            <a:r>
              <a:rPr lang="en-US" dirty="0" err="1" smtClean="0"/>
              <a:t>submodalities</a:t>
            </a:r>
            <a:endParaRPr lang="en-US" dirty="0" smtClean="0"/>
          </a:p>
          <a:p>
            <a:pPr lvl="1">
              <a:spcBef>
                <a:spcPts val="600"/>
              </a:spcBef>
            </a:pPr>
            <a:r>
              <a:rPr lang="en-US" b="0" dirty="0"/>
              <a:t>V: </a:t>
            </a:r>
            <a:r>
              <a:rPr lang="en-US" b="0" dirty="0" smtClean="0"/>
              <a:t>color</a:t>
            </a:r>
            <a:r>
              <a:rPr lang="en-US" b="0" dirty="0"/>
              <a:t>, brightness, size, location, shape, intensity, …</a:t>
            </a:r>
          </a:p>
          <a:p>
            <a:pPr lvl="1">
              <a:spcBef>
                <a:spcPts val="600"/>
              </a:spcBef>
            </a:pPr>
            <a:r>
              <a:rPr lang="en-US" b="0" dirty="0" smtClean="0"/>
              <a:t>A</a:t>
            </a:r>
            <a:r>
              <a:rPr lang="en-US" b="0" dirty="0"/>
              <a:t>: </a:t>
            </a:r>
            <a:r>
              <a:rPr lang="en-US" b="0" dirty="0" smtClean="0"/>
              <a:t>sound/melody</a:t>
            </a:r>
            <a:r>
              <a:rPr lang="en-US" b="0" dirty="0"/>
              <a:t>, volume, theme, word, sentence, …</a:t>
            </a:r>
          </a:p>
          <a:p>
            <a:pPr lvl="1">
              <a:spcBef>
                <a:spcPts val="600"/>
              </a:spcBef>
            </a:pPr>
            <a:r>
              <a:rPr lang="en-US" b="0" dirty="0" smtClean="0"/>
              <a:t>K</a:t>
            </a:r>
            <a:r>
              <a:rPr lang="en-US" b="0" dirty="0"/>
              <a:t>: </a:t>
            </a:r>
            <a:r>
              <a:rPr lang="en-US" b="0" dirty="0" smtClean="0"/>
              <a:t>sensation</a:t>
            </a:r>
            <a:r>
              <a:rPr lang="en-US" b="0" dirty="0"/>
              <a:t>, respiration, temperature, motion/rest, weight, gesture, …</a:t>
            </a:r>
          </a:p>
          <a:p>
            <a:pPr lvl="1">
              <a:spcBef>
                <a:spcPts val="600"/>
              </a:spcBef>
            </a:pPr>
            <a:r>
              <a:rPr lang="en-US" b="0" dirty="0" smtClean="0"/>
              <a:t>O: fresh</a:t>
            </a:r>
            <a:r>
              <a:rPr lang="en-US" b="0" dirty="0"/>
              <a:t>, fruity, flowery, like a particular perfume, ...</a:t>
            </a:r>
          </a:p>
          <a:p>
            <a:pPr lvl="1">
              <a:spcBef>
                <a:spcPts val="600"/>
              </a:spcBef>
            </a:pPr>
            <a:r>
              <a:rPr lang="en-US" b="0" dirty="0" smtClean="0"/>
              <a:t>G</a:t>
            </a:r>
            <a:r>
              <a:rPr lang="en-US" b="0" dirty="0"/>
              <a:t>: spicy, mild, sweet, tasty, ...</a:t>
            </a:r>
          </a:p>
          <a:p>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6342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24480"/>
          </a:xfrm>
          <a:prstGeom prst="rect">
            <a:avLst/>
          </a:prstGeom>
          <a:noFill/>
        </p:spPr>
        <p:txBody>
          <a:bodyPr wrap="square" rtlCol="0">
            <a:spAutoFit/>
          </a:bodyPr>
          <a:lstStyle/>
          <a:p>
            <a:r>
              <a:rPr lang="en-US" dirty="0"/>
              <a:t>Card 13: VAK language</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In NLP, we pay special attention to the sensory channels that our interlocutor uses when expressing himself. When speaking, we try to use the same sensory channel as our interlocutor, and thus enhance mutual understanding. Rarer variations in smelling (O) and taste (G) are expressions like: </a:t>
            </a:r>
            <a:r>
              <a:rPr lang="en-US" sz="1600" dirty="0" smtClean="0">
                <a:latin typeface="Calibri" panose="020F0502020204030204" pitchFamily="34" charset="0"/>
                <a:cs typeface="Calibri" panose="020F0502020204030204" pitchFamily="34" charset="0"/>
              </a:rPr>
              <a:t>"That doesn’t go down well with me." or "He smells a rat."</a:t>
            </a:r>
          </a:p>
          <a:p>
            <a:endParaRPr lang="en-US" sz="1600" b="0" dirty="0" smtClean="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Examples of VAK </a:t>
            </a:r>
            <a:r>
              <a:rPr lang="en-US" sz="1600" dirty="0" smtClean="0">
                <a:latin typeface="Calibri" panose="020F0502020204030204" pitchFamily="34" charset="0"/>
                <a:cs typeface="Calibri" panose="020F0502020204030204" pitchFamily="34" charset="0"/>
              </a:rPr>
              <a:t>expressions</a:t>
            </a:r>
          </a:p>
          <a:p>
            <a:pPr lvl="1">
              <a:spcBef>
                <a:spcPts val="600"/>
              </a:spcBef>
            </a:pPr>
            <a:r>
              <a:rPr lang="en-US" sz="1600" dirty="0" smtClean="0">
                <a:latin typeface="Calibri" panose="020F0502020204030204" pitchFamily="34" charset="0"/>
                <a:cs typeface="Calibri" panose="020F0502020204030204" pitchFamily="34" charset="0"/>
              </a:rPr>
              <a:t>V: </a:t>
            </a:r>
            <a:r>
              <a:rPr lang="en-US" sz="1600" b="0" dirty="0" smtClean="0">
                <a:latin typeface="Calibri" panose="020F0502020204030204" pitchFamily="34" charset="0"/>
                <a:cs typeface="Calibri" panose="020F0502020204030204" pitchFamily="34" charset="0"/>
              </a:rPr>
              <a:t>look at, evocative look, sparkle, view, horizon, obviously, ... "Overview brings clarity and insight. Look how many clues you can find if you keep your eyes open."</a:t>
            </a:r>
          </a:p>
          <a:p>
            <a:pPr lvl="1">
              <a:spcBef>
                <a:spcPts val="600"/>
              </a:spcBef>
            </a:pPr>
            <a:r>
              <a:rPr lang="en-US" sz="1600" dirty="0" smtClean="0">
                <a:latin typeface="Calibri" panose="020F0502020204030204" pitchFamily="34" charset="0"/>
                <a:cs typeface="Calibri" panose="020F0502020204030204" pitchFamily="34" charset="0"/>
              </a:rPr>
              <a:t>A: </a:t>
            </a:r>
            <a:r>
              <a:rPr lang="en-US" sz="1600" b="0" dirty="0" smtClean="0">
                <a:latin typeface="Calibri" panose="020F0502020204030204" pitchFamily="34" charset="0"/>
                <a:cs typeface="Calibri" panose="020F0502020204030204" pitchFamily="34" charset="0"/>
              </a:rPr>
              <a:t>answer, discuss, ask, listen, sound, calm, translate, shrill, silent, say, agree, mood, harmony, ... "It's not what you say, but how you say it.“ “to be in accord with something”. “If that came to his ears…"</a:t>
            </a:r>
          </a:p>
          <a:p>
            <a:pPr lvl="1">
              <a:spcBef>
                <a:spcPts val="600"/>
              </a:spcBef>
            </a:pPr>
            <a:r>
              <a:rPr lang="en-US" sz="1600" dirty="0" smtClean="0">
                <a:latin typeface="Calibri" panose="020F0502020204030204" pitchFamily="34" charset="0"/>
                <a:cs typeface="Calibri" panose="020F0502020204030204" pitchFamily="34" charset="0"/>
              </a:rPr>
              <a:t>K: </a:t>
            </a:r>
            <a:r>
              <a:rPr lang="en-US" sz="1600" b="0" dirty="0" smtClean="0">
                <a:latin typeface="Calibri" panose="020F0502020204030204" pitchFamily="34" charset="0"/>
                <a:cs typeface="Calibri" panose="020F0502020204030204" pitchFamily="34" charset="0"/>
              </a:rPr>
              <a:t>work, treat, press, firm, fit, run, soft, wear, position, in control, grab, ... "That’s a piece of cake, in the twinkling of an eye, you assemble some more notions, and you feel comfortable."</a:t>
            </a:r>
          </a:p>
          <a:p>
            <a:endParaRPr lang="en-US" sz="160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V</a:t>
            </a:r>
            <a:r>
              <a:rPr lang="en-US" sz="1600" b="0" dirty="0" smtClean="0">
                <a:latin typeface="Calibri" panose="020F0502020204030204" pitchFamily="34" charset="0"/>
                <a:cs typeface="Calibri" panose="020F0502020204030204" pitchFamily="34" charset="0"/>
              </a:rPr>
              <a:t> is often accompanied by rather fast talking, high speech tone, upright posture, and fast gestures, </a:t>
            </a:r>
            <a:r>
              <a:rPr lang="en-US" sz="1600" dirty="0" smtClean="0">
                <a:latin typeface="Calibri" panose="020F0502020204030204" pitchFamily="34" charset="0"/>
                <a:cs typeface="Calibri" panose="020F0502020204030204" pitchFamily="34" charset="0"/>
              </a:rPr>
              <a:t>A</a:t>
            </a:r>
            <a:r>
              <a:rPr lang="en-US" sz="1600" b="0" dirty="0" smtClean="0">
                <a:latin typeface="Calibri" panose="020F0502020204030204" pitchFamily="34" charset="0"/>
                <a:cs typeface="Calibri" panose="020F0502020204030204" pitchFamily="34" charset="0"/>
              </a:rPr>
              <a:t> by melodic speaking, and </a:t>
            </a:r>
            <a:r>
              <a:rPr lang="en-US" sz="1600" dirty="0" smtClean="0">
                <a:latin typeface="Calibri" panose="020F0502020204030204" pitchFamily="34" charset="0"/>
                <a:cs typeface="Calibri" panose="020F0502020204030204" pitchFamily="34" charset="0"/>
              </a:rPr>
              <a:t>K </a:t>
            </a:r>
            <a:r>
              <a:rPr lang="en-US" sz="1600" b="0" dirty="0" smtClean="0">
                <a:latin typeface="Calibri" panose="020F0502020204030204" pitchFamily="34" charset="0"/>
                <a:cs typeface="Calibri" panose="020F0502020204030204" pitchFamily="34" charset="0"/>
              </a:rPr>
              <a:t>by a rather deep speech tone and slow abdominal breathing and speaking.</a:t>
            </a:r>
            <a:endParaRPr lang="en-US"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7385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678204"/>
          </a:xfrm>
          <a:prstGeom prst="rect">
            <a:avLst/>
          </a:prstGeom>
          <a:noFill/>
        </p:spPr>
        <p:txBody>
          <a:bodyPr wrap="square" rtlCol="0">
            <a:spAutoFit/>
          </a:bodyPr>
          <a:lstStyle/>
          <a:p>
            <a:r>
              <a:rPr lang="en-US" dirty="0"/>
              <a:t>Card 14: Eye movement </a:t>
            </a:r>
            <a:r>
              <a:rPr lang="en-US" dirty="0" smtClean="0"/>
              <a:t>evidence</a:t>
            </a:r>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Eye movements provide clues to the sensory channel people use. You can adjust to them by using words from the same sensory channel. This will also train your attention and your perception.</a:t>
            </a:r>
          </a:p>
          <a:p>
            <a:endParaRPr lang="en-US" sz="1600" b="0" dirty="0" smtClean="0">
              <a:latin typeface="Calibri" panose="020F0502020204030204" pitchFamily="34" charset="0"/>
              <a:cs typeface="Calibri" panose="020F0502020204030204" pitchFamily="34" charset="0"/>
            </a:endParaRPr>
          </a:p>
          <a:p>
            <a:pPr marL="3960000" lvl="8">
              <a:spcBef>
                <a:spcPts val="1200"/>
              </a:spcBef>
            </a:pPr>
            <a:r>
              <a:rPr lang="en-US" sz="1600" dirty="0" err="1"/>
              <a:t>V</a:t>
            </a:r>
            <a:r>
              <a:rPr lang="en-US" sz="1600" baseline="30000" dirty="0" err="1"/>
              <a:t>re</a:t>
            </a:r>
            <a:r>
              <a:rPr lang="en-US" sz="1600" dirty="0"/>
              <a:t> </a:t>
            </a:r>
            <a:r>
              <a:rPr lang="en-US" sz="1600" b="0" dirty="0"/>
              <a:t>= Visually remembered (internal images)</a:t>
            </a:r>
          </a:p>
          <a:p>
            <a:pPr marL="3960000" lvl="8">
              <a:spcBef>
                <a:spcPts val="1200"/>
              </a:spcBef>
            </a:pPr>
            <a:r>
              <a:rPr lang="en-US" sz="1600" dirty="0" err="1" smtClean="0"/>
              <a:t>V</a:t>
            </a:r>
            <a:r>
              <a:rPr lang="en-US" sz="1600" baseline="30000" dirty="0" err="1" smtClean="0"/>
              <a:t>c</a:t>
            </a:r>
            <a:r>
              <a:rPr lang="en-US" sz="1600" dirty="0" smtClean="0"/>
              <a:t> </a:t>
            </a:r>
            <a:r>
              <a:rPr lang="en-US" sz="1600" b="0" dirty="0"/>
              <a:t>= Visually constructed (internal images)</a:t>
            </a:r>
          </a:p>
          <a:p>
            <a:pPr marL="3960000" lvl="8">
              <a:spcBef>
                <a:spcPts val="1200"/>
              </a:spcBef>
            </a:pPr>
            <a:r>
              <a:rPr lang="en-US" sz="1600" dirty="0" smtClean="0"/>
              <a:t>A</a:t>
            </a:r>
            <a:r>
              <a:rPr lang="en-US" sz="1600" baseline="30000" dirty="0" smtClean="0"/>
              <a:t>re</a:t>
            </a:r>
            <a:r>
              <a:rPr lang="en-US" sz="1600" dirty="0" smtClean="0"/>
              <a:t> </a:t>
            </a:r>
            <a:r>
              <a:rPr lang="en-US" sz="1600" b="0" dirty="0"/>
              <a:t>= auditory remembered (listen)</a:t>
            </a:r>
          </a:p>
          <a:p>
            <a:pPr marL="3960000" lvl="8">
              <a:spcBef>
                <a:spcPts val="1200"/>
              </a:spcBef>
            </a:pPr>
            <a:r>
              <a:rPr lang="en-US" sz="1600" dirty="0" smtClean="0"/>
              <a:t>A</a:t>
            </a:r>
            <a:r>
              <a:rPr lang="en-US" sz="1600" baseline="30000" dirty="0" smtClean="0"/>
              <a:t>c</a:t>
            </a:r>
            <a:r>
              <a:rPr lang="en-US" sz="1600" dirty="0" smtClean="0"/>
              <a:t> </a:t>
            </a:r>
            <a:r>
              <a:rPr lang="en-US" sz="1600" b="0" dirty="0"/>
              <a:t>= Auditory constructed (listen)</a:t>
            </a:r>
          </a:p>
          <a:p>
            <a:pPr marL="3960000" lvl="8">
              <a:spcBef>
                <a:spcPts val="1200"/>
              </a:spcBef>
            </a:pPr>
            <a:r>
              <a:rPr lang="en-US" sz="1600" dirty="0" smtClean="0"/>
              <a:t>A</a:t>
            </a:r>
            <a:r>
              <a:rPr lang="en-US" sz="1600" baseline="-25000" dirty="0" smtClean="0"/>
              <a:t>ID</a:t>
            </a:r>
            <a:r>
              <a:rPr lang="en-US" sz="1600" dirty="0" smtClean="0"/>
              <a:t> </a:t>
            </a:r>
            <a:r>
              <a:rPr lang="en-US" sz="1600" b="0" dirty="0"/>
              <a:t>= Auditory Internal Dialogue (conversation)</a:t>
            </a:r>
          </a:p>
          <a:p>
            <a:pPr marL="3960000" lvl="8">
              <a:spcBef>
                <a:spcPts val="1200"/>
              </a:spcBef>
            </a:pPr>
            <a:r>
              <a:rPr lang="en-US" sz="1600" dirty="0" smtClean="0"/>
              <a:t>K </a:t>
            </a:r>
            <a:r>
              <a:rPr lang="en-US" sz="1600" b="0" dirty="0"/>
              <a:t>= Kinesthetic (</a:t>
            </a:r>
            <a:r>
              <a:rPr lang="en-US" sz="1600" b="0" dirty="0" smtClean="0"/>
              <a:t>emotions)</a:t>
            </a:r>
          </a:p>
          <a:p>
            <a:pPr lvl="8">
              <a:spcBef>
                <a:spcPts val="600"/>
              </a:spcBef>
            </a:pPr>
            <a:endParaRPr lang="en-US" sz="1600" b="0" dirty="0" smtClean="0"/>
          </a:p>
          <a:p>
            <a:pPr marL="0" lvl="1">
              <a:spcBef>
                <a:spcPts val="600"/>
              </a:spcBef>
            </a:pPr>
            <a:r>
              <a:rPr lang="en-US" sz="1600" b="0" dirty="0" smtClean="0"/>
              <a:t>Posture</a:t>
            </a:r>
            <a:r>
              <a:rPr lang="en-US" sz="1600" b="0" dirty="0"/>
              <a:t>, breathing, gestures and VAK language (see </a:t>
            </a:r>
            <a:r>
              <a:rPr lang="en-US" sz="1600" b="0" dirty="0" smtClean="0"/>
              <a:t>C13</a:t>
            </a:r>
            <a:r>
              <a:rPr lang="en-US" sz="1600" b="0" dirty="0"/>
              <a:t>) provide additional hints to the sensory channel people use. </a:t>
            </a:r>
          </a:p>
        </p:txBody>
      </p:sp>
      <p:pic>
        <p:nvPicPr>
          <p:cNvPr id="24" name="Grafik 23"/>
          <p:cNvPicPr>
            <a:picLocks noChangeAspect="1"/>
          </p:cNvPicPr>
          <p:nvPr/>
        </p:nvPicPr>
        <p:blipFill>
          <a:blip r:embed="rId2"/>
          <a:stretch>
            <a:fillRect/>
          </a:stretch>
        </p:blipFill>
        <p:spPr>
          <a:xfrm>
            <a:off x="539552" y="2708315"/>
            <a:ext cx="3741744" cy="2232853"/>
          </a:xfrm>
          <a:prstGeom prst="rect">
            <a:avLst/>
          </a:prstGeom>
        </p:spPr>
      </p:pic>
    </p:spTree>
    <p:extLst>
      <p:ext uri="{BB962C8B-B14F-4D97-AF65-F5344CB8AC3E}">
        <p14:creationId xmlns:p14="http://schemas.microsoft.com/office/powerpoint/2010/main" val="2147884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078313"/>
          </a:xfrm>
          <a:prstGeom prst="rect">
            <a:avLst/>
          </a:prstGeom>
          <a:noFill/>
        </p:spPr>
        <p:txBody>
          <a:bodyPr wrap="square" rtlCol="0">
            <a:spAutoFit/>
          </a:bodyPr>
          <a:lstStyle/>
          <a:p>
            <a:r>
              <a:rPr lang="en-US" dirty="0"/>
              <a:t>Card 15: S.C.O.R.E.</a:t>
            </a:r>
            <a:endParaRPr lang="en-US" dirty="0" smtClean="0"/>
          </a:p>
          <a:p>
            <a:endParaRPr lang="en-US"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SCORE</a:t>
            </a:r>
            <a:r>
              <a:rPr lang="en-US" sz="1600" b="0" dirty="0" smtClean="0">
                <a:latin typeface="Calibri" panose="020F0502020204030204" pitchFamily="34" charset="0"/>
                <a:cs typeface="Calibri" panose="020F0502020204030204" pitchFamily="34" charset="0"/>
              </a:rPr>
              <a:t> is a proven sequence of questions designed to find out about your interlocutor’s mental map when problems arise, and to professionally move from the problem towards the desired goal. Even if it is obvious that the other person ascribes their problem to the wrong reasons, we must be aware of the fact that it is anchored in their thinking, and thus we learn at which point we can meet them. So in order to make sure you understand your client correctly, we recommend that you backtrack at every step and look out for matching agreement.</a:t>
            </a:r>
          </a:p>
          <a:p>
            <a:endParaRPr lang="en-US" sz="1600" b="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Step sequence</a:t>
            </a:r>
          </a:p>
          <a:p>
            <a:pPr marL="342900" indent="-342900">
              <a:buFont typeface="+mj-lt"/>
              <a:buAutoNum type="arabicPeriod"/>
            </a:pPr>
            <a:r>
              <a:rPr lang="en-US" sz="1600" dirty="0" smtClean="0">
                <a:latin typeface="Calibri" panose="020F0502020204030204" pitchFamily="34" charset="0"/>
                <a:cs typeface="Calibri" panose="020F0502020204030204" pitchFamily="34" charset="0"/>
              </a:rPr>
              <a:t>Symptom: </a:t>
            </a:r>
            <a:r>
              <a:rPr lang="en-US" sz="1600" b="0" dirty="0" smtClean="0">
                <a:latin typeface="Calibri" panose="020F0502020204030204" pitchFamily="34" charset="0"/>
                <a:cs typeface="Calibri" panose="020F0502020204030204" pitchFamily="34" charset="0"/>
              </a:rPr>
              <a:t>find out about the problem: "What exactly is it about?"</a:t>
            </a:r>
          </a:p>
          <a:p>
            <a:pPr marL="342900" indent="-342900">
              <a:buFont typeface="+mj-lt"/>
              <a:buAutoNum type="arabicPeriod"/>
            </a:pPr>
            <a:r>
              <a:rPr lang="en-US" sz="1600" dirty="0" smtClean="0">
                <a:latin typeface="Calibri" panose="020F0502020204030204" pitchFamily="34" charset="0"/>
                <a:cs typeface="Calibri" panose="020F0502020204030204" pitchFamily="34" charset="0"/>
              </a:rPr>
              <a:t>Cause: </a:t>
            </a:r>
            <a:r>
              <a:rPr lang="en-US" sz="1600" b="0" dirty="0" smtClean="0">
                <a:latin typeface="Calibri" panose="020F0502020204030204" pitchFamily="34" charset="0"/>
                <a:cs typeface="Calibri" panose="020F0502020204030204" pitchFamily="34" charset="0"/>
              </a:rPr>
              <a:t>find out about the cause: "Where did the problem originate?"</a:t>
            </a:r>
          </a:p>
          <a:p>
            <a:pPr marL="342900" indent="-342900">
              <a:buFont typeface="+mj-lt"/>
              <a:buAutoNum type="arabicPeriod"/>
            </a:pPr>
            <a:r>
              <a:rPr lang="en-US" sz="1600" dirty="0" smtClean="0">
                <a:latin typeface="Calibri" panose="020F0502020204030204" pitchFamily="34" charset="0"/>
                <a:cs typeface="Calibri" panose="020F0502020204030204" pitchFamily="34" charset="0"/>
              </a:rPr>
              <a:t>Outcome: </a:t>
            </a:r>
            <a:r>
              <a:rPr lang="en-US" sz="1600" b="0" dirty="0" smtClean="0">
                <a:latin typeface="Calibri" panose="020F0502020204030204" pitchFamily="34" charset="0"/>
                <a:cs typeface="Calibri" panose="020F0502020204030204" pitchFamily="34" charset="0"/>
              </a:rPr>
              <a:t>"What would you like to achieve in this situation?" (see </a:t>
            </a:r>
            <a:r>
              <a:rPr lang="en-US" sz="1600" b="0" dirty="0" err="1" smtClean="0">
                <a:latin typeface="Calibri" panose="020F0502020204030204" pitchFamily="34" charset="0"/>
                <a:cs typeface="Calibri" panose="020F0502020204030204" pitchFamily="34" charset="0"/>
              </a:rPr>
              <a:t>SMARTe</a:t>
            </a:r>
            <a:r>
              <a:rPr lang="en-US" sz="1600" b="0" dirty="0" smtClean="0">
                <a:latin typeface="Calibri" panose="020F0502020204030204" pitchFamily="34" charset="0"/>
                <a:cs typeface="Calibri" panose="020F0502020204030204" pitchFamily="34" charset="0"/>
              </a:rPr>
              <a:t> C18)</a:t>
            </a:r>
          </a:p>
          <a:p>
            <a:pPr marL="342900" indent="-342900">
              <a:buFont typeface="+mj-lt"/>
              <a:buAutoNum type="arabicPeriod"/>
            </a:pPr>
            <a:r>
              <a:rPr lang="en-US" sz="1600" dirty="0" smtClean="0">
                <a:latin typeface="Calibri" panose="020F0502020204030204" pitchFamily="34" charset="0"/>
                <a:cs typeface="Calibri" panose="020F0502020204030204" pitchFamily="34" charset="0"/>
              </a:rPr>
              <a:t>Resources </a:t>
            </a:r>
            <a:r>
              <a:rPr lang="en-US" sz="1600" b="0" dirty="0" smtClean="0">
                <a:latin typeface="Calibri" panose="020F0502020204030204" pitchFamily="34" charset="0"/>
                <a:cs typeface="Calibri" panose="020F0502020204030204" pitchFamily="34" charset="0"/>
              </a:rPr>
              <a:t>(for example, skills, time, money ...):</a:t>
            </a:r>
            <a:br>
              <a:rPr lang="en-US" sz="1600" b="0" dirty="0" smtClean="0">
                <a:latin typeface="Calibri" panose="020F0502020204030204" pitchFamily="34" charset="0"/>
                <a:cs typeface="Calibri" panose="020F0502020204030204" pitchFamily="34" charset="0"/>
              </a:rPr>
            </a:br>
            <a:r>
              <a:rPr lang="en-US" sz="1600" b="0" dirty="0" smtClean="0">
                <a:latin typeface="Calibri" panose="020F0502020204030204" pitchFamily="34" charset="0"/>
                <a:cs typeface="Calibri" panose="020F0502020204030204" pitchFamily="34" charset="0"/>
              </a:rPr>
              <a:t>a) already existing resources</a:t>
            </a:r>
            <a:br>
              <a:rPr lang="en-US" sz="1600" b="0" dirty="0" smtClean="0">
                <a:latin typeface="Calibri" panose="020F0502020204030204" pitchFamily="34" charset="0"/>
                <a:cs typeface="Calibri" panose="020F0502020204030204" pitchFamily="34" charset="0"/>
              </a:rPr>
            </a:br>
            <a:r>
              <a:rPr lang="en-US" sz="1600" b="0" dirty="0" smtClean="0">
                <a:latin typeface="Calibri" panose="020F0502020204030204" pitchFamily="34" charset="0"/>
                <a:cs typeface="Calibri" panose="020F0502020204030204" pitchFamily="34" charset="0"/>
              </a:rPr>
              <a:t>b) required resources</a:t>
            </a:r>
          </a:p>
          <a:p>
            <a:pPr marL="342900" indent="-342900">
              <a:buFont typeface="+mj-lt"/>
              <a:buAutoNum type="arabicPeriod"/>
            </a:pPr>
            <a:r>
              <a:rPr lang="en-US" sz="1600" dirty="0" smtClean="0">
                <a:latin typeface="Calibri" panose="020F0502020204030204" pitchFamily="34" charset="0"/>
                <a:cs typeface="Calibri" panose="020F0502020204030204" pitchFamily="34" charset="0"/>
              </a:rPr>
              <a:t>Effect: </a:t>
            </a:r>
            <a:r>
              <a:rPr lang="en-US" sz="1600" b="0" dirty="0" smtClean="0">
                <a:latin typeface="Calibri" panose="020F0502020204030204" pitchFamily="34" charset="0"/>
                <a:cs typeface="Calibri" panose="020F0502020204030204" pitchFamily="34" charset="0"/>
              </a:rPr>
              <a:t>"Which implications arise when you have achieved your goal?" (see Ecology C16)</a:t>
            </a:r>
          </a:p>
          <a:p>
            <a:endParaRPr lang="en-US" sz="160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SCORE</a:t>
            </a:r>
            <a:r>
              <a:rPr lang="en-US" sz="1600" b="0" dirty="0" smtClean="0">
                <a:latin typeface="Calibri" panose="020F0502020204030204" pitchFamily="34" charset="0"/>
                <a:cs typeface="Calibri" panose="020F0502020204030204" pitchFamily="34" charset="0"/>
              </a:rPr>
              <a:t> is suitable for preparing an NLP intervention. It can also be used as a continuous improve-</a:t>
            </a:r>
            <a:r>
              <a:rPr lang="en-US" sz="1600" b="0" dirty="0" err="1" smtClean="0">
                <a:latin typeface="Calibri" panose="020F0502020204030204" pitchFamily="34" charset="0"/>
                <a:cs typeface="Calibri" panose="020F0502020204030204" pitchFamily="34" charset="0"/>
              </a:rPr>
              <a:t>ment</a:t>
            </a:r>
            <a:r>
              <a:rPr lang="en-US" sz="1600" b="0" dirty="0" smtClean="0">
                <a:latin typeface="Calibri" panose="020F0502020204030204" pitchFamily="34" charset="0"/>
                <a:cs typeface="Calibri" panose="020F0502020204030204" pitchFamily="34" charset="0"/>
              </a:rPr>
              <a:t> process for employee survey. SCORE is sometimes all it needs to produce the desired change.</a:t>
            </a:r>
            <a:endParaRPr lang="en-US"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7523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3924151"/>
          </a:xfrm>
          <a:prstGeom prst="rect">
            <a:avLst/>
          </a:prstGeom>
          <a:noFill/>
        </p:spPr>
        <p:txBody>
          <a:bodyPr wrap="square" rtlCol="0">
            <a:spAutoFit/>
          </a:bodyPr>
          <a:lstStyle/>
          <a:p>
            <a:r>
              <a:rPr lang="en-US" dirty="0"/>
              <a:t>Card 16: Future Pace and Ecology Check</a:t>
            </a:r>
            <a:endParaRPr lang="en-US" dirty="0" smtClean="0"/>
          </a:p>
          <a:p>
            <a:endParaRPr lang="en-US" dirty="0" smtClean="0">
              <a:latin typeface="Calibri" panose="020F0502020204030204" pitchFamily="34" charset="0"/>
              <a:cs typeface="Calibri" panose="020F0502020204030204" pitchFamily="34" charset="0"/>
            </a:endParaRPr>
          </a:p>
          <a:p>
            <a:r>
              <a:rPr lang="en-US" b="0" dirty="0" smtClean="0">
                <a:latin typeface="Calibri" panose="020F0502020204030204" pitchFamily="34" charset="0"/>
                <a:cs typeface="Calibri" panose="020F0502020204030204" pitchFamily="34" charset="0"/>
              </a:rPr>
              <a:t>NLP is systemic, and in all NLP interventions we need to integrate the relationships and impacts (Ecological check) by asking the client at the end of each NLP intervention to imagine the future (Future Pace). We pay special attention to </a:t>
            </a:r>
            <a:r>
              <a:rPr lang="en-US" b="0" dirty="0" err="1" smtClean="0">
                <a:latin typeface="Calibri" panose="020F0502020204030204" pitchFamily="34" charset="0"/>
                <a:cs typeface="Calibri" panose="020F0502020204030204" pitchFamily="34" charset="0"/>
              </a:rPr>
              <a:t>incongruencies</a:t>
            </a:r>
            <a:r>
              <a:rPr lang="en-US" b="0" dirty="0" smtClean="0">
                <a:latin typeface="Calibri" panose="020F0502020204030204" pitchFamily="34" charset="0"/>
                <a:cs typeface="Calibri" panose="020F0502020204030204" pitchFamily="34" charset="0"/>
              </a:rPr>
              <a:t>, which are positively reframed (reinterpreted) and used as unconscious objections (see K10): "If there was something left to consider, what might that be?</a:t>
            </a:r>
          </a:p>
          <a:p>
            <a:endParaRPr lang="en-US" b="0" dirty="0" smtClean="0">
              <a:latin typeface="Calibri" panose="020F0502020204030204" pitchFamily="34" charset="0"/>
              <a:cs typeface="Calibri" panose="020F0502020204030204" pitchFamily="34" charset="0"/>
            </a:endParaRPr>
          </a:p>
          <a:p>
            <a:pPr>
              <a:spcBef>
                <a:spcPts val="600"/>
              </a:spcBef>
            </a:pPr>
            <a:r>
              <a:rPr lang="en-US" dirty="0" smtClean="0">
                <a:latin typeface="Calibri" panose="020F0502020204030204" pitchFamily="34" charset="0"/>
                <a:cs typeface="Calibri" panose="020F0502020204030204" pitchFamily="34" charset="0"/>
              </a:rPr>
              <a:t>Future Pace: </a:t>
            </a:r>
            <a:r>
              <a:rPr lang="en-US" b="0" dirty="0" smtClean="0">
                <a:latin typeface="Calibri" panose="020F0502020204030204" pitchFamily="34" charset="0"/>
                <a:cs typeface="Calibri" panose="020F0502020204030204" pitchFamily="34" charset="0"/>
              </a:rPr>
              <a:t>Imagine the impact of a change in the future.</a:t>
            </a:r>
          </a:p>
          <a:p>
            <a:pPr>
              <a:spcBef>
                <a:spcPts val="600"/>
              </a:spcBef>
            </a:pPr>
            <a:endParaRPr lang="en-US" b="0" dirty="0" smtClean="0">
              <a:latin typeface="Calibri" panose="020F0502020204030204" pitchFamily="34" charset="0"/>
              <a:cs typeface="Calibri" panose="020F0502020204030204" pitchFamily="34" charset="0"/>
            </a:endParaRPr>
          </a:p>
          <a:p>
            <a:pPr>
              <a:spcBef>
                <a:spcPts val="600"/>
              </a:spcBef>
            </a:pPr>
            <a:r>
              <a:rPr lang="en-US" dirty="0" smtClean="0">
                <a:latin typeface="Calibri" panose="020F0502020204030204" pitchFamily="34" charset="0"/>
                <a:cs typeface="Calibri" panose="020F0502020204030204" pitchFamily="34" charset="0"/>
              </a:rPr>
              <a:t>Ecological check: </a:t>
            </a:r>
            <a:r>
              <a:rPr lang="en-US" b="0" dirty="0" smtClean="0">
                <a:latin typeface="Calibri" panose="020F0502020204030204" pitchFamily="34" charset="0"/>
                <a:cs typeface="Calibri" panose="020F0502020204030204" pitchFamily="34" charset="0"/>
              </a:rPr>
              <a:t>Ask the client how specific developments fit to his person, to his life, and his environment. Ask for possible implications and consequences and pay attention to </a:t>
            </a:r>
            <a:r>
              <a:rPr lang="en-US" b="0" dirty="0" err="1" smtClean="0">
                <a:latin typeface="Calibri" panose="020F0502020204030204" pitchFamily="34" charset="0"/>
                <a:cs typeface="Calibri" panose="020F0502020204030204" pitchFamily="34" charset="0"/>
              </a:rPr>
              <a:t>incongruencies</a:t>
            </a:r>
            <a:r>
              <a:rPr lang="en-US" b="0" dirty="0" smtClean="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394601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032147"/>
          </a:xfrm>
          <a:prstGeom prst="rect">
            <a:avLst/>
          </a:prstGeom>
          <a:noFill/>
        </p:spPr>
        <p:txBody>
          <a:bodyPr wrap="square" rtlCol="0">
            <a:spAutoFit/>
          </a:bodyPr>
          <a:lstStyle/>
          <a:p>
            <a:r>
              <a:rPr lang="en-US" dirty="0"/>
              <a:t>Card 17: 1.2.3. </a:t>
            </a:r>
            <a:r>
              <a:rPr lang="en-US" dirty="0" smtClean="0"/>
              <a:t>Position</a:t>
            </a:r>
          </a:p>
          <a:p>
            <a:endParaRPr lang="en-US" dirty="0" smtClean="0">
              <a:latin typeface="Calibri" panose="020F0502020204030204" pitchFamily="34" charset="0"/>
              <a:cs typeface="Calibri" panose="020F0502020204030204" pitchFamily="34" charset="0"/>
            </a:endParaRPr>
          </a:p>
          <a:p>
            <a:r>
              <a:rPr lang="en-US" sz="1500" b="0" dirty="0" smtClean="0">
                <a:latin typeface="Calibri" panose="020F0502020204030204" pitchFamily="34" charset="0"/>
                <a:cs typeface="Calibri" panose="020F0502020204030204" pitchFamily="34" charset="0"/>
              </a:rPr>
              <a:t>This NLP intervention is a further development of the "hot chair" of Gestalt therapy. The intervention starts with a conflict a person has with someone (B) or symptom a person  suffers from (B). If you only try to figure out the situation in your thoughts, you will only get about 3% of the possible information.</a:t>
            </a:r>
          </a:p>
          <a:p>
            <a:endParaRPr lang="en-US" sz="1500"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S</a:t>
            </a:r>
            <a:r>
              <a:rPr lang="en-US" dirty="0" smtClean="0">
                <a:latin typeface="Calibri" panose="020F0502020204030204" pitchFamily="34" charset="0"/>
                <a:cs typeface="Calibri" panose="020F0502020204030204" pitchFamily="34" charset="0"/>
              </a:rPr>
              <a:t>equence of </a:t>
            </a:r>
            <a:r>
              <a:rPr lang="en-US" dirty="0">
                <a:latin typeface="Calibri" panose="020F0502020204030204" pitchFamily="34" charset="0"/>
                <a:cs typeface="Calibri" panose="020F0502020204030204" pitchFamily="34" charset="0"/>
              </a:rPr>
              <a:t>s</a:t>
            </a:r>
            <a:r>
              <a:rPr lang="en-US"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Take the first position: How do I feel there? What do I think about the other person (or the symptom)?</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Imagine </a:t>
            </a:r>
            <a:r>
              <a:rPr lang="en-US" sz="1500" b="0" dirty="0">
                <a:latin typeface="Calibri" panose="020F0502020204030204" pitchFamily="34" charset="0"/>
                <a:cs typeface="Calibri" panose="020F0502020204030204" pitchFamily="34" charset="0"/>
              </a:rPr>
              <a:t>the other person (or the symptom) on a second chair, using the "VAKOG" technique (see </a:t>
            </a:r>
            <a:r>
              <a:rPr lang="en-US" sz="1500" b="0" dirty="0" smtClean="0">
                <a:latin typeface="Calibri" panose="020F0502020204030204" pitchFamily="34" charset="0"/>
                <a:cs typeface="Calibri" panose="020F0502020204030204" pitchFamily="34" charset="0"/>
              </a:rPr>
              <a:t>C12</a:t>
            </a:r>
            <a:r>
              <a:rPr lang="en-US" sz="1500" b="0" dirty="0">
                <a:latin typeface="Calibri" panose="020F0502020204030204" pitchFamily="34" charset="0"/>
                <a:cs typeface="Calibri" panose="020F0502020204030204" pitchFamily="34" charset="0"/>
              </a:rPr>
              <a:t>). The more intensity you can achieve, the better it is for this intervention</a:t>
            </a:r>
            <a:r>
              <a:rPr lang="en-US" sz="1500" b="0" dirty="0" smtClean="0">
                <a:latin typeface="Calibri" panose="020F0502020204030204" pitchFamily="34" charset="0"/>
                <a:cs typeface="Calibri" panose="020F0502020204030204" pitchFamily="34" charset="0"/>
              </a:rPr>
              <a:t>.</a:t>
            </a:r>
            <a:endParaRPr lang="en-US" sz="15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Talk directly to the other person. Tell them what you think of them. Watch for their reaction</a:t>
            </a:r>
            <a:r>
              <a:rPr lang="en-US" sz="1500" b="0" dirty="0" smtClean="0">
                <a:latin typeface="Calibri" panose="020F0502020204030204" pitchFamily="34" charset="0"/>
                <a:cs typeface="Calibri" panose="020F0502020204030204" pitchFamily="34" charset="0"/>
              </a:rPr>
              <a:t>.</a:t>
            </a:r>
            <a:endParaRPr lang="en-US" sz="15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Now switch places. Take the second position. How does it feel there? Explore this position</a:t>
            </a:r>
            <a:r>
              <a:rPr lang="en-US" sz="1500" b="0" dirty="0" smtClean="0">
                <a:latin typeface="Calibri" panose="020F0502020204030204" pitchFamily="34" charset="0"/>
                <a:cs typeface="Calibri" panose="020F0502020204030204" pitchFamily="34" charset="0"/>
              </a:rPr>
              <a:t>.</a:t>
            </a:r>
            <a:endParaRPr lang="en-US" sz="15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Look at the person in the first position. Talk to him or her</a:t>
            </a:r>
            <a:r>
              <a:rPr lang="en-US" sz="1500" b="0" dirty="0" smtClean="0">
                <a:latin typeface="Calibri" panose="020F0502020204030204" pitchFamily="34" charset="0"/>
                <a:cs typeface="Calibri" panose="020F0502020204030204" pitchFamily="34" charset="0"/>
              </a:rPr>
              <a:t>.</a:t>
            </a:r>
            <a:endParaRPr lang="en-US" sz="15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Now you can switch several times between the two chairs and give an answer from every position. </a:t>
            </a: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Go to a third position from which you can see the two other positions. Which aspects have escaped you in the first and the second position</a:t>
            </a:r>
            <a:r>
              <a:rPr lang="en-US" sz="1500" b="0" dirty="0" smtClean="0">
                <a:latin typeface="Calibri" panose="020F0502020204030204" pitchFamily="34" charset="0"/>
                <a:cs typeface="Calibri" panose="020F0502020204030204" pitchFamily="34" charset="0"/>
              </a:rPr>
              <a:t>?</a:t>
            </a:r>
            <a:endParaRPr lang="en-US" sz="15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Integrate the findings into the other positions by moving back in there</a:t>
            </a:r>
            <a:r>
              <a:rPr lang="en-US" sz="1500" b="0" dirty="0" smtClean="0">
                <a:latin typeface="Calibri" panose="020F0502020204030204" pitchFamily="34" charset="0"/>
                <a:cs typeface="Calibri" panose="020F0502020204030204" pitchFamily="34" charset="0"/>
              </a:rPr>
              <a:t>.</a:t>
            </a:r>
            <a:endParaRPr lang="en-US" sz="15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500" b="0" dirty="0">
                <a:latin typeface="Calibri" panose="020F0502020204030204" pitchFamily="34" charset="0"/>
                <a:cs typeface="Calibri" panose="020F0502020204030204" pitchFamily="34" charset="0"/>
              </a:rPr>
              <a:t>Make a final check on Future Pace ecology (see </a:t>
            </a:r>
            <a:r>
              <a:rPr lang="en-US" sz="1500" b="0" dirty="0" smtClean="0">
                <a:latin typeface="Calibri" panose="020F0502020204030204" pitchFamily="34" charset="0"/>
                <a:cs typeface="Calibri" panose="020F0502020204030204" pitchFamily="34" charset="0"/>
              </a:rPr>
              <a:t>C16).</a:t>
            </a:r>
            <a:endParaRPr lang="en-US" sz="15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0781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352730" cy="5032147"/>
          </a:xfrm>
          <a:prstGeom prst="rect">
            <a:avLst/>
          </a:prstGeom>
          <a:noFill/>
        </p:spPr>
        <p:txBody>
          <a:bodyPr wrap="square" rtlCol="0">
            <a:spAutoFit/>
          </a:bodyPr>
          <a:lstStyle/>
          <a:p>
            <a:r>
              <a:rPr lang="en-US" dirty="0"/>
              <a:t>Card 1</a:t>
            </a:r>
            <a:r>
              <a:rPr lang="en-US" dirty="0" smtClean="0"/>
              <a:t>: Introduction</a:t>
            </a:r>
            <a:r>
              <a:rPr lang="en-US" dirty="0"/>
              <a:t> </a:t>
            </a:r>
          </a:p>
          <a:p>
            <a:r>
              <a:rPr lang="en-US" dirty="0"/>
              <a:t> </a:t>
            </a:r>
            <a:endParaRPr lang="en-US" sz="1400" dirty="0">
              <a:latin typeface="Calibri" panose="020F0502020204030204" pitchFamily="34" charset="0"/>
              <a:cs typeface="Calibri" panose="020F0502020204030204" pitchFamily="34" charset="0"/>
            </a:endParaRPr>
          </a:p>
          <a:p>
            <a:r>
              <a:rPr lang="en-US" sz="1500" b="0" dirty="0">
                <a:latin typeface="Calibri" panose="020F0502020204030204" pitchFamily="34" charset="0"/>
                <a:cs typeface="Calibri" panose="020F0502020204030204" pitchFamily="34" charset="0"/>
              </a:rPr>
              <a:t>In NLP, many excellent </a:t>
            </a:r>
            <a:r>
              <a:rPr lang="en-US" sz="1500" b="0" dirty="0" smtClean="0">
                <a:latin typeface="Calibri" panose="020F0502020204030204" pitchFamily="34" charset="0"/>
                <a:cs typeface="Calibri" panose="020F0502020204030204" pitchFamily="34" charset="0"/>
              </a:rPr>
              <a:t>interventions (techniques) </a:t>
            </a:r>
            <a:r>
              <a:rPr lang="en-US" sz="1500" b="0" dirty="0">
                <a:latin typeface="Calibri" panose="020F0502020204030204" pitchFamily="34" charset="0"/>
                <a:cs typeface="Calibri" panose="020F0502020204030204" pitchFamily="34" charset="0"/>
              </a:rPr>
              <a:t>have been developed as step-by-step instructions. We have put together the most important and most effective NLP basic </a:t>
            </a:r>
            <a:r>
              <a:rPr lang="en-US" sz="1500" b="0" dirty="0" smtClean="0">
                <a:latin typeface="Calibri" panose="020F0502020204030204" pitchFamily="34" charset="0"/>
                <a:cs typeface="Calibri" panose="020F0502020204030204" pitchFamily="34" charset="0"/>
              </a:rPr>
              <a:t>ideas (axioms), </a:t>
            </a:r>
            <a:r>
              <a:rPr lang="en-US" sz="1500" b="0" dirty="0">
                <a:latin typeface="Calibri" panose="020F0502020204030204" pitchFamily="34" charset="0"/>
                <a:cs typeface="Calibri" panose="020F0502020204030204" pitchFamily="34" charset="0"/>
              </a:rPr>
              <a:t>NLP skills and NLP interventions </a:t>
            </a:r>
            <a:r>
              <a:rPr lang="en-US" sz="1500" b="0" dirty="0" smtClean="0">
                <a:latin typeface="Calibri" panose="020F0502020204030204" pitchFamily="34" charset="0"/>
                <a:cs typeface="Calibri" panose="020F0502020204030204" pitchFamily="34" charset="0"/>
              </a:rPr>
              <a:t>(techniques) of </a:t>
            </a:r>
            <a:r>
              <a:rPr lang="en-US" sz="1500" b="0" dirty="0">
                <a:latin typeface="Calibri" panose="020F0502020204030204" pitchFamily="34" charset="0"/>
                <a:cs typeface="Calibri" panose="020F0502020204030204" pitchFamily="34" charset="0"/>
              </a:rPr>
              <a:t>the  "NLP Practitioner" in this card set.</a:t>
            </a:r>
          </a:p>
          <a:p>
            <a:r>
              <a:rPr lang="en-US" sz="1500" b="0" dirty="0">
                <a:latin typeface="Calibri" panose="020F0502020204030204" pitchFamily="34" charset="0"/>
                <a:cs typeface="Calibri" panose="020F0502020204030204" pitchFamily="34" charset="0"/>
              </a:rPr>
              <a:t> </a:t>
            </a:r>
          </a:p>
          <a:p>
            <a:r>
              <a:rPr lang="en-US" sz="1500" dirty="0">
                <a:latin typeface="Calibri" panose="020F0502020204030204" pitchFamily="34" charset="0"/>
                <a:cs typeface="Calibri" panose="020F0502020204030204" pitchFamily="34" charset="0"/>
              </a:rPr>
              <a:t>To successfully apply NLP you need</a:t>
            </a:r>
            <a:r>
              <a:rPr lang="en-US" sz="1500" dirty="0" smtClean="0">
                <a:latin typeface="Calibri" panose="020F0502020204030204" pitchFamily="34" charset="0"/>
                <a:cs typeface="Calibri" panose="020F0502020204030204" pitchFamily="34" charset="0"/>
              </a:rPr>
              <a:t>:</a:t>
            </a:r>
            <a:endParaRPr lang="en-US" sz="15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500" b="0" dirty="0">
                <a:latin typeface="Calibri" panose="020F0502020204030204" pitchFamily="34" charset="0"/>
                <a:cs typeface="Calibri" panose="020F0502020204030204" pitchFamily="34" charset="0"/>
              </a:rPr>
              <a:t>an understanding of the basic ideas of NLP </a:t>
            </a:r>
            <a:r>
              <a:rPr lang="en-US" sz="1500" b="0" dirty="0" smtClean="0">
                <a:latin typeface="Calibri" panose="020F0502020204030204" pitchFamily="34" charset="0"/>
                <a:cs typeface="Calibri" panose="020F0502020204030204" pitchFamily="34" charset="0"/>
              </a:rPr>
              <a:t>(5 NLP </a:t>
            </a:r>
            <a:r>
              <a:rPr lang="en-US" sz="1500" b="0" dirty="0">
                <a:latin typeface="Calibri" panose="020F0502020204030204" pitchFamily="34" charset="0"/>
                <a:cs typeface="Calibri" panose="020F0502020204030204" pitchFamily="34" charset="0"/>
              </a:rPr>
              <a:t>axioms) - see cards 5-6</a:t>
            </a:r>
          </a:p>
          <a:p>
            <a:pPr marL="742950" lvl="1" indent="-285750">
              <a:buFont typeface="Arial" panose="020B0604020202020204" pitchFamily="34" charset="0"/>
              <a:buChar char="•"/>
            </a:pPr>
            <a:r>
              <a:rPr lang="en-US" sz="1500" b="0" dirty="0" smtClean="0">
                <a:latin typeface="Calibri" panose="020F0502020204030204" pitchFamily="34" charset="0"/>
                <a:cs typeface="Calibri" panose="020F0502020204030204" pitchFamily="34" charset="0"/>
              </a:rPr>
              <a:t>10 basic </a:t>
            </a:r>
            <a:r>
              <a:rPr lang="en-US" sz="1500" b="0" dirty="0">
                <a:latin typeface="Calibri" panose="020F0502020204030204" pitchFamily="34" charset="0"/>
                <a:cs typeface="Calibri" panose="020F0502020204030204" pitchFamily="34" charset="0"/>
              </a:rPr>
              <a:t>skills that are required for all NLP interventions - see cards 7-16.</a:t>
            </a:r>
          </a:p>
          <a:p>
            <a:pPr marL="742950" lvl="1" indent="-285750">
              <a:buFont typeface="Arial" panose="020B0604020202020204" pitchFamily="34" charset="0"/>
              <a:buChar char="•"/>
            </a:pPr>
            <a:r>
              <a:rPr lang="en-US" sz="1500" b="0" dirty="0" smtClean="0">
                <a:latin typeface="Calibri" panose="020F0502020204030204" pitchFamily="34" charset="0"/>
                <a:cs typeface="Calibri" panose="020F0502020204030204" pitchFamily="34" charset="0"/>
              </a:rPr>
              <a:t>34 very </a:t>
            </a:r>
            <a:r>
              <a:rPr lang="en-US" sz="1500" b="0" dirty="0">
                <a:latin typeface="Calibri" panose="020F0502020204030204" pitchFamily="34" charset="0"/>
                <a:cs typeface="Calibri" panose="020F0502020204030204" pitchFamily="34" charset="0"/>
              </a:rPr>
              <a:t>specific step-by-step NLP interventions </a:t>
            </a:r>
            <a:r>
              <a:rPr lang="en-US" sz="1500" b="0" dirty="0" smtClean="0">
                <a:latin typeface="Calibri" panose="020F0502020204030204" pitchFamily="34" charset="0"/>
                <a:cs typeface="Calibri" panose="020F0502020204030204" pitchFamily="34" charset="0"/>
              </a:rPr>
              <a:t>(techniques) - </a:t>
            </a:r>
            <a:r>
              <a:rPr lang="en-US" sz="1500" b="0" dirty="0">
                <a:latin typeface="Calibri" panose="020F0502020204030204" pitchFamily="34" charset="0"/>
                <a:cs typeface="Calibri" panose="020F0502020204030204" pitchFamily="34" charset="0"/>
              </a:rPr>
              <a:t>see cards 17-50</a:t>
            </a:r>
          </a:p>
          <a:p>
            <a:r>
              <a:rPr lang="en-US" sz="1500" b="0" dirty="0">
                <a:latin typeface="Calibri" panose="020F0502020204030204" pitchFamily="34" charset="0"/>
                <a:cs typeface="Calibri" panose="020F0502020204030204" pitchFamily="34" charset="0"/>
              </a:rPr>
              <a:t> </a:t>
            </a:r>
          </a:p>
          <a:p>
            <a:r>
              <a:rPr lang="en-US" sz="1500" b="0" dirty="0">
                <a:latin typeface="Calibri" panose="020F0502020204030204" pitchFamily="34" charset="0"/>
                <a:cs typeface="Calibri" panose="020F0502020204030204" pitchFamily="34" charset="0"/>
              </a:rPr>
              <a:t>Prof. </a:t>
            </a:r>
            <a:r>
              <a:rPr lang="en-US" sz="1500" b="0" dirty="0" smtClean="0">
                <a:latin typeface="Calibri" panose="020F0502020204030204" pitchFamily="34" charset="0"/>
                <a:cs typeface="Calibri" panose="020F0502020204030204" pitchFamily="34" charset="0"/>
              </a:rPr>
              <a:t>/UCN </a:t>
            </a:r>
            <a:r>
              <a:rPr lang="en-US" sz="1500" b="0" dirty="0">
                <a:latin typeface="Calibri" panose="020F0502020204030204" pitchFamily="34" charset="0"/>
                <a:cs typeface="Calibri" panose="020F0502020204030204" pitchFamily="34" charset="0"/>
              </a:rPr>
              <a:t>Nandana Nielsen and Prof. </a:t>
            </a:r>
            <a:r>
              <a:rPr lang="en-US" sz="1500" b="0" dirty="0" smtClean="0">
                <a:latin typeface="Calibri" panose="020F0502020204030204" pitchFamily="34" charset="0"/>
                <a:cs typeface="Calibri" panose="020F0502020204030204" pitchFamily="34" charset="0"/>
              </a:rPr>
              <a:t>/UCN Karl </a:t>
            </a:r>
            <a:r>
              <a:rPr lang="en-US" sz="1500" b="0" dirty="0">
                <a:latin typeface="Calibri" panose="020F0502020204030204" pitchFamily="34" charset="0"/>
                <a:cs typeface="Calibri" panose="020F0502020204030204" pitchFamily="34" charset="0"/>
              </a:rPr>
              <a:t>Nielsen are the authors of the present set of cards. They have been trained by </a:t>
            </a:r>
            <a:r>
              <a:rPr lang="en-US" sz="1500" b="0" dirty="0" smtClean="0">
                <a:latin typeface="Calibri" panose="020F0502020204030204" pitchFamily="34" charset="0"/>
                <a:cs typeface="Calibri" panose="020F0502020204030204" pitchFamily="34" charset="0"/>
              </a:rPr>
              <a:t>the NLP </a:t>
            </a:r>
            <a:r>
              <a:rPr lang="en-US" sz="1500" b="0" dirty="0">
                <a:latin typeface="Calibri" panose="020F0502020204030204" pitchFamily="34" charset="0"/>
                <a:cs typeface="Calibri" panose="020F0502020204030204" pitchFamily="34" charset="0"/>
              </a:rPr>
              <a:t>developers, have applied their knowledge since 1985, </a:t>
            </a:r>
            <a:r>
              <a:rPr lang="en-US" sz="1500" b="0" dirty="0" smtClean="0">
                <a:latin typeface="Calibri" panose="020F0502020204030204" pitchFamily="34" charset="0"/>
                <a:cs typeface="Calibri" panose="020F0502020204030204" pitchFamily="34" charset="0"/>
              </a:rPr>
              <a:t>are </a:t>
            </a:r>
            <a:r>
              <a:rPr lang="en-US" sz="1500" b="0" dirty="0">
                <a:latin typeface="Calibri" panose="020F0502020204030204" pitchFamily="34" charset="0"/>
                <a:cs typeface="Calibri" panose="020F0502020204030204" pitchFamily="34" charset="0"/>
              </a:rPr>
              <a:t>the owners of the NLP &amp; Coaching </a:t>
            </a:r>
            <a:r>
              <a:rPr lang="en-US" sz="1500" b="0" dirty="0" smtClean="0">
                <a:latin typeface="Calibri" panose="020F0502020204030204" pitchFamily="34" charset="0"/>
                <a:cs typeface="Calibri" panose="020F0502020204030204" pitchFamily="34" charset="0"/>
              </a:rPr>
              <a:t>Institute </a:t>
            </a:r>
            <a:r>
              <a:rPr lang="en-US" sz="1500" b="0" dirty="0">
                <a:latin typeface="Calibri" panose="020F0502020204030204" pitchFamily="34" charset="0"/>
                <a:cs typeface="Calibri" panose="020F0502020204030204" pitchFamily="34" charset="0"/>
              </a:rPr>
              <a:t>Berlin, </a:t>
            </a:r>
            <a:r>
              <a:rPr lang="en-US" sz="1500" b="0" dirty="0" smtClean="0">
                <a:latin typeface="Calibri" panose="020F0502020204030204" pitchFamily="34" charset="0"/>
                <a:cs typeface="Calibri" panose="020F0502020204030204" pitchFamily="34" charset="0"/>
              </a:rPr>
              <a:t>Presidents </a:t>
            </a:r>
            <a:r>
              <a:rPr lang="en-US" sz="1500" b="0" dirty="0">
                <a:latin typeface="Calibri" panose="020F0502020204030204" pitchFamily="34" charset="0"/>
                <a:cs typeface="Calibri" panose="020F0502020204030204" pitchFamily="34" charset="0"/>
              </a:rPr>
              <a:t>of the “International Association of NLP-Institutes" and the "International Association of Coaching Institutes" and as professors have been charged to develop the correspondence course in psychology with a focus on NLP and Coaching </a:t>
            </a:r>
            <a:r>
              <a:rPr lang="en-US" sz="1500" b="0" dirty="0" smtClean="0">
                <a:latin typeface="Calibri" panose="020F0502020204030204" pitchFamily="34" charset="0"/>
                <a:cs typeface="Calibri" panose="020F0502020204030204" pitchFamily="34" charset="0"/>
              </a:rPr>
              <a:t>(Dr. </a:t>
            </a:r>
            <a:r>
              <a:rPr lang="en-US" sz="1500" b="0" dirty="0">
                <a:latin typeface="Calibri" panose="020F0502020204030204" pitchFamily="34" charset="0"/>
                <a:cs typeface="Calibri" panose="020F0502020204030204" pitchFamily="34" charset="0"/>
              </a:rPr>
              <a:t>/ PhD) by the Universidad Central de Nicaragua </a:t>
            </a:r>
            <a:r>
              <a:rPr lang="en-US" sz="1500" b="0" dirty="0" smtClean="0">
                <a:latin typeface="Calibri" panose="020F0502020204030204" pitchFamily="34" charset="0"/>
                <a:cs typeface="Calibri" panose="020F0502020204030204" pitchFamily="34" charset="0"/>
                <a:hlinkClick r:id="rId2"/>
              </a:rPr>
              <a:t>https://www.ucn.edu.ni/posgrados/international-school-of-psychology/</a:t>
            </a:r>
            <a:r>
              <a:rPr lang="en-US" sz="1500" b="0" dirty="0" smtClean="0">
                <a:latin typeface="Calibri" panose="020F0502020204030204" pitchFamily="34" charset="0"/>
                <a:cs typeface="Calibri" panose="020F0502020204030204" pitchFamily="34" charset="0"/>
              </a:rPr>
              <a:t> </a:t>
            </a:r>
            <a:endParaRPr lang="en-US" sz="1500" b="0" dirty="0">
              <a:latin typeface="Calibri" panose="020F0502020204030204" pitchFamily="34" charset="0"/>
              <a:cs typeface="Calibri" panose="020F0502020204030204" pitchFamily="34" charset="0"/>
            </a:endParaRPr>
          </a:p>
          <a:p>
            <a:r>
              <a:rPr lang="en-US" sz="1500" b="0" dirty="0">
                <a:latin typeface="Calibri" panose="020F0502020204030204" pitchFamily="34" charset="0"/>
                <a:cs typeface="Calibri" panose="020F0502020204030204" pitchFamily="34" charset="0"/>
              </a:rPr>
              <a:t> </a:t>
            </a:r>
          </a:p>
          <a:p>
            <a:r>
              <a:rPr lang="en-US" sz="1500" b="0" dirty="0">
                <a:latin typeface="Calibri" panose="020F0502020204030204" pitchFamily="34" charset="0"/>
                <a:cs typeface="Calibri" panose="020F0502020204030204" pitchFamily="34" charset="0"/>
              </a:rPr>
              <a:t>Practice makes perfect, so we ask you to practice these subjects diligently</a:t>
            </a:r>
            <a:r>
              <a:rPr lang="en-US" sz="1500" b="0" dirty="0" smtClean="0">
                <a:latin typeface="Calibri" panose="020F0502020204030204" pitchFamily="34" charset="0"/>
                <a:cs typeface="Calibri" panose="020F0502020204030204" pitchFamily="34" charset="0"/>
              </a:rPr>
              <a:t>. These </a:t>
            </a:r>
            <a:r>
              <a:rPr lang="en-US" sz="1500" b="0" dirty="0">
                <a:latin typeface="Calibri" panose="020F0502020204030204" pitchFamily="34" charset="0"/>
                <a:cs typeface="Calibri" panose="020F0502020204030204" pitchFamily="34" charset="0"/>
              </a:rPr>
              <a:t>cards do not replace an NLP training – they are designed to arouse curiosity and allow you to take your first steps in NLP. This card set is a base and an excellent reminder of the important contents in NLP trainings</a:t>
            </a:r>
            <a:r>
              <a:rPr lang="en-US" sz="1400" b="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600862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55257"/>
          </a:xfrm>
          <a:prstGeom prst="rect">
            <a:avLst/>
          </a:prstGeom>
          <a:noFill/>
        </p:spPr>
        <p:txBody>
          <a:bodyPr wrap="square" rtlCol="0">
            <a:spAutoFit/>
          </a:bodyPr>
          <a:lstStyle/>
          <a:p>
            <a:r>
              <a:rPr lang="en-US" dirty="0"/>
              <a:t>Card 18: SMART </a:t>
            </a:r>
            <a:r>
              <a:rPr lang="en-US" dirty="0" smtClean="0"/>
              <a:t>goals</a:t>
            </a:r>
          </a:p>
          <a:p>
            <a:endParaRPr lang="en-US" dirty="0" smtClean="0">
              <a:latin typeface="Calibri" panose="020F0502020204030204" pitchFamily="34" charset="0"/>
              <a:cs typeface="Calibri" panose="020F0502020204030204" pitchFamily="34" charset="0"/>
            </a:endParaRPr>
          </a:p>
          <a:p>
            <a:r>
              <a:rPr lang="en-US" sz="1500" b="0" dirty="0" smtClean="0">
                <a:latin typeface="Calibri" panose="020F0502020204030204" pitchFamily="34" charset="0"/>
                <a:cs typeface="Calibri" panose="020F0502020204030204" pitchFamily="34" charset="0"/>
              </a:rPr>
              <a:t>The journey is the destination. Scientific research confirms that those who mentally enhance their motivation on the way to the goal are much more successful than those who only intensify their visualization of the goal. Therefore, we focus on the goal-oriented forces that can accompany us on the road.</a:t>
            </a:r>
          </a:p>
          <a:p>
            <a:endParaRPr lang="en-US" sz="1500"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S</a:t>
            </a:r>
            <a:r>
              <a:rPr lang="en-US" dirty="0" smtClean="0">
                <a:latin typeface="Calibri" panose="020F0502020204030204" pitchFamily="34" charset="0"/>
                <a:cs typeface="Calibri" panose="020F0502020204030204" pitchFamily="34" charset="0"/>
              </a:rPr>
              <a:t>equence of s</a:t>
            </a:r>
            <a:r>
              <a:rPr lang="en-US" dirty="0" smtClean="0">
                <a:latin typeface="Calibri" panose="020F0502020204030204" pitchFamily="34" charset="0"/>
                <a:cs typeface="Calibri" panose="020F0502020204030204" pitchFamily="34" charset="0"/>
              </a:rPr>
              <a:t>teps</a:t>
            </a:r>
          </a:p>
          <a:p>
            <a:pPr lvl="1"/>
            <a:r>
              <a:rPr lang="en-US" sz="2000" dirty="0">
                <a:solidFill>
                  <a:srgbClr val="FF0000"/>
                </a:solidFill>
                <a:latin typeface="Calibri" panose="020F0502020204030204" pitchFamily="34" charset="0"/>
                <a:cs typeface="Calibri" panose="020F0502020204030204" pitchFamily="34" charset="0"/>
              </a:rPr>
              <a:t>S</a:t>
            </a:r>
            <a:r>
              <a:rPr lang="en-US" sz="1600" dirty="0">
                <a:latin typeface="Calibri" panose="020F0502020204030204" pitchFamily="34" charset="0"/>
                <a:cs typeface="Calibri" panose="020F0502020204030204" pitchFamily="34" charset="0"/>
              </a:rPr>
              <a:t>pecific situation: </a:t>
            </a:r>
            <a:r>
              <a:rPr lang="en-US" sz="1600" b="0" dirty="0">
                <a:latin typeface="Calibri" panose="020F0502020204030204" pitchFamily="34" charset="0"/>
                <a:cs typeface="Calibri" panose="020F0502020204030204" pitchFamily="34" charset="0"/>
              </a:rPr>
              <a:t>Write down your first goal. The words you use </a:t>
            </a:r>
            <a:r>
              <a:rPr lang="en-US" sz="1600" b="0" dirty="0" err="1">
                <a:latin typeface="Calibri" panose="020F0502020204030204" pitchFamily="34" charset="0"/>
                <a:cs typeface="Calibri" panose="020F0502020204030204" pitchFamily="34" charset="0"/>
              </a:rPr>
              <a:t>shoud</a:t>
            </a:r>
            <a:r>
              <a:rPr lang="en-US" sz="1600" b="0" dirty="0">
                <a:latin typeface="Calibri" panose="020F0502020204030204" pitchFamily="34" charset="0"/>
                <a:cs typeface="Calibri" panose="020F0502020204030204" pitchFamily="34" charset="0"/>
              </a:rPr>
              <a:t> not contain any negation or comparison. Then look at the visualization of the target situation. Which are the faculties you need to develop in order to get to the destination? The goal we want to achieve here is the deployment of these faculties.</a:t>
            </a:r>
          </a:p>
          <a:p>
            <a:pPr lvl="1"/>
            <a:r>
              <a:rPr lang="en-US" sz="2000" dirty="0" smtClean="0">
                <a:solidFill>
                  <a:srgbClr val="FF0000"/>
                </a:solidFill>
                <a:latin typeface="Calibri" panose="020F0502020204030204" pitchFamily="34" charset="0"/>
                <a:cs typeface="Calibri" panose="020F0502020204030204" pitchFamily="34" charset="0"/>
              </a:rPr>
              <a:t>M</a:t>
            </a:r>
            <a:r>
              <a:rPr lang="en-US" sz="1600" dirty="0" smtClean="0">
                <a:latin typeface="Calibri" panose="020F0502020204030204" pitchFamily="34" charset="0"/>
                <a:cs typeface="Calibri" panose="020F0502020204030204" pitchFamily="34" charset="0"/>
              </a:rPr>
              <a:t>easurable</a:t>
            </a:r>
            <a:r>
              <a:rPr lang="en-US" sz="160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How can the development of the required faculties be measured objectively?</a:t>
            </a:r>
          </a:p>
          <a:p>
            <a:pPr lvl="1"/>
            <a:r>
              <a:rPr lang="en-US" sz="2000" dirty="0" smtClean="0">
                <a:solidFill>
                  <a:srgbClr val="FF0000"/>
                </a:solidFill>
                <a:latin typeface="Calibri" panose="020F0502020204030204" pitchFamily="34" charset="0"/>
                <a:cs typeface="Calibri" panose="020F0502020204030204" pitchFamily="34" charset="0"/>
              </a:rPr>
              <a:t>A</a:t>
            </a:r>
            <a:r>
              <a:rPr lang="en-US" sz="1600" dirty="0" smtClean="0">
                <a:latin typeface="Calibri" panose="020F0502020204030204" pitchFamily="34" charset="0"/>
                <a:cs typeface="Calibri" panose="020F0502020204030204" pitchFamily="34" charset="0"/>
              </a:rPr>
              <a:t>ttractive</a:t>
            </a:r>
            <a:r>
              <a:rPr lang="en-US" sz="160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Intensify the attraction of these forces by using the VAKOG questions (see </a:t>
            </a:r>
            <a:r>
              <a:rPr lang="en-US" sz="1600" b="0" dirty="0" smtClean="0">
                <a:latin typeface="Calibri" panose="020F0502020204030204" pitchFamily="34" charset="0"/>
                <a:cs typeface="Calibri" panose="020F0502020204030204" pitchFamily="34" charset="0"/>
              </a:rPr>
              <a:t>C12</a:t>
            </a:r>
            <a:r>
              <a:rPr lang="en-US" sz="1600" b="0" dirty="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2000" dirty="0" smtClean="0">
                <a:solidFill>
                  <a:srgbClr val="FF0000"/>
                </a:solidFill>
                <a:latin typeface="Calibri" panose="020F0502020204030204" pitchFamily="34" charset="0"/>
                <a:cs typeface="Calibri" panose="020F0502020204030204" pitchFamily="34" charset="0"/>
              </a:rPr>
              <a:t>R</a:t>
            </a:r>
            <a:r>
              <a:rPr lang="en-US" sz="1600" dirty="0" smtClean="0">
                <a:latin typeface="Calibri" panose="020F0502020204030204" pitchFamily="34" charset="0"/>
                <a:cs typeface="Calibri" panose="020F0502020204030204" pitchFamily="34" charset="0"/>
              </a:rPr>
              <a:t>ealistic</a:t>
            </a:r>
            <a:r>
              <a:rPr lang="en-US" sz="160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Make sure that the final goal and the goal of each step can be reached by your own </a:t>
            </a:r>
            <a:r>
              <a:rPr lang="en-US" sz="1600" b="0" dirty="0" err="1">
                <a:latin typeface="Calibri" panose="020F0502020204030204" pitchFamily="34" charset="0"/>
                <a:cs typeface="Calibri" panose="020F0502020204030204" pitchFamily="34" charset="0"/>
              </a:rPr>
              <a:t>endeavour</a:t>
            </a:r>
            <a:r>
              <a:rPr lang="en-US" sz="1600" b="0" dirty="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2000" dirty="0" smtClean="0">
                <a:solidFill>
                  <a:srgbClr val="FF0000"/>
                </a:solidFill>
                <a:latin typeface="Calibri" panose="020F0502020204030204" pitchFamily="34" charset="0"/>
                <a:cs typeface="Calibri" panose="020F0502020204030204" pitchFamily="34" charset="0"/>
              </a:rPr>
              <a:t>T</a:t>
            </a:r>
            <a:r>
              <a:rPr lang="en-US" sz="1600" dirty="0" smtClean="0">
                <a:latin typeface="Calibri" panose="020F0502020204030204" pitchFamily="34" charset="0"/>
                <a:cs typeface="Calibri" panose="020F0502020204030204" pitchFamily="34" charset="0"/>
              </a:rPr>
              <a:t>imed</a:t>
            </a:r>
            <a:r>
              <a:rPr lang="en-US" sz="160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When exactly does the final goal and the goal of each step need to be achieved?</a:t>
            </a:r>
            <a:br>
              <a:rPr lang="en-US" sz="1600" b="0" dirty="0">
                <a:latin typeface="Calibri" panose="020F0502020204030204" pitchFamily="34" charset="0"/>
                <a:cs typeface="Calibri" panose="020F0502020204030204" pitchFamily="34" charset="0"/>
              </a:rPr>
            </a:br>
            <a:r>
              <a:rPr lang="en-US" sz="2000" dirty="0" smtClean="0">
                <a:solidFill>
                  <a:srgbClr val="FF0000"/>
                </a:solidFill>
                <a:latin typeface="Calibri" panose="020F0502020204030204" pitchFamily="34" charset="0"/>
                <a:cs typeface="Calibri" panose="020F0502020204030204" pitchFamily="34" charset="0"/>
              </a:rPr>
              <a:t>E</a:t>
            </a:r>
            <a:r>
              <a:rPr lang="en-US" sz="1600" dirty="0" smtClean="0">
                <a:latin typeface="Calibri" panose="020F0502020204030204" pitchFamily="34" charset="0"/>
                <a:cs typeface="Calibri" panose="020F0502020204030204" pitchFamily="34" charset="0"/>
              </a:rPr>
              <a:t>cology</a:t>
            </a:r>
            <a:r>
              <a:rPr lang="en-US" sz="160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Mind the system ecology: What are the possible impacts of the goal when you have reached it? Pay special attention to </a:t>
            </a:r>
            <a:r>
              <a:rPr lang="en-US" sz="1600" b="0" dirty="0" err="1">
                <a:latin typeface="Calibri" panose="020F0502020204030204" pitchFamily="34" charset="0"/>
                <a:cs typeface="Calibri" panose="020F0502020204030204" pitchFamily="34" charset="0"/>
              </a:rPr>
              <a:t>incongruencies</a:t>
            </a:r>
            <a:r>
              <a:rPr lang="en-US" sz="1600" b="0" dirty="0">
                <a:latin typeface="Calibri" panose="020F0502020204030204" pitchFamily="34" charset="0"/>
                <a:cs typeface="Calibri" panose="020F0502020204030204" pitchFamily="34" charset="0"/>
              </a:rPr>
              <a:t> (see </a:t>
            </a:r>
            <a:r>
              <a:rPr lang="en-US" sz="1600" b="0" dirty="0" smtClean="0">
                <a:latin typeface="Calibri" panose="020F0502020204030204" pitchFamily="34" charset="0"/>
                <a:cs typeface="Calibri" panose="020F0502020204030204" pitchFamily="34" charset="0"/>
              </a:rPr>
              <a:t>C10).</a:t>
            </a:r>
            <a:endParaRPr lang="en-US"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8678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386090"/>
          </a:xfrm>
          <a:prstGeom prst="rect">
            <a:avLst/>
          </a:prstGeom>
          <a:noFill/>
        </p:spPr>
        <p:txBody>
          <a:bodyPr wrap="square" rtlCol="0">
            <a:spAutoFit/>
          </a:bodyPr>
          <a:lstStyle/>
          <a:p>
            <a:r>
              <a:rPr lang="en-US" dirty="0"/>
              <a:t>Card 19: Chunking - up, down and sideways</a:t>
            </a:r>
            <a:endParaRPr lang="en-US" dirty="0" smtClean="0"/>
          </a:p>
          <a:p>
            <a:endParaRPr lang="en-US" dirty="0" smtClean="0">
              <a:latin typeface="Calibri" panose="020F0502020204030204" pitchFamily="34" charset="0"/>
              <a:cs typeface="Calibri" panose="020F0502020204030204" pitchFamily="34" charset="0"/>
            </a:endParaRPr>
          </a:p>
          <a:p>
            <a:r>
              <a:rPr lang="en-US" sz="1500" dirty="0" smtClean="0">
                <a:latin typeface="Calibri" panose="020F0502020204030204" pitchFamily="34" charset="0"/>
                <a:cs typeface="Calibri" panose="020F0502020204030204" pitchFamily="34" charset="0"/>
              </a:rPr>
              <a:t>To chunk up </a:t>
            </a:r>
            <a:r>
              <a:rPr lang="en-US" sz="1500" b="0" dirty="0" smtClean="0">
                <a:latin typeface="Calibri" panose="020F0502020204030204" pitchFamily="34" charset="0"/>
                <a:cs typeface="Calibri" panose="020F0502020204030204" pitchFamily="34" charset="0"/>
              </a:rPr>
              <a:t>means to ask for the higher level of something. Monetary targets for example often stand for the things somebody would like to buy, and in turn, by possessing certain things, people often hope to achieve a sense of well-being.</a:t>
            </a:r>
          </a:p>
          <a:p>
            <a:r>
              <a:rPr lang="en-US" sz="1500" dirty="0" smtClean="0">
                <a:latin typeface="Calibri" panose="020F0502020204030204" pitchFamily="34" charset="0"/>
                <a:cs typeface="Calibri" panose="020F0502020204030204" pitchFamily="34" charset="0"/>
              </a:rPr>
              <a:t>Chunk sideways </a:t>
            </a:r>
            <a:r>
              <a:rPr lang="en-US" sz="1500" b="0" dirty="0" smtClean="0">
                <a:latin typeface="Calibri" panose="020F0502020204030204" pitchFamily="34" charset="0"/>
                <a:cs typeface="Calibri" panose="020F0502020204030204" pitchFamily="34" charset="0"/>
              </a:rPr>
              <a:t>enhances motivation by activating the right hemisphere.</a:t>
            </a:r>
          </a:p>
          <a:p>
            <a:r>
              <a:rPr lang="en-US" sz="1500" dirty="0" smtClean="0">
                <a:latin typeface="Calibri" panose="020F0502020204030204" pitchFamily="34" charset="0"/>
                <a:cs typeface="Calibri" panose="020F0502020204030204" pitchFamily="34" charset="0"/>
              </a:rPr>
              <a:t>Chunk down </a:t>
            </a:r>
            <a:r>
              <a:rPr lang="en-US" sz="1500" b="0" dirty="0" smtClean="0">
                <a:latin typeface="Calibri" panose="020F0502020204030204" pitchFamily="34" charset="0"/>
                <a:cs typeface="Calibri" panose="020F0502020204030204" pitchFamily="34" charset="0"/>
              </a:rPr>
              <a:t>creates precision on the basis of chunk up and chunk sideways.</a:t>
            </a:r>
          </a:p>
          <a:p>
            <a:endParaRPr lang="en-US" sz="15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531813" lvl="1" indent="-258763">
              <a:spcBef>
                <a:spcPts val="600"/>
              </a:spcBef>
              <a:buFont typeface="+mj-lt"/>
              <a:buAutoNum type="arabicPeriod"/>
            </a:pPr>
            <a:r>
              <a:rPr lang="en-US" sz="1500" b="0" dirty="0">
                <a:latin typeface="Calibri" panose="020F0502020204030204" pitchFamily="34" charset="0"/>
                <a:cs typeface="Calibri" panose="020F0502020204030204" pitchFamily="34" charset="0"/>
              </a:rPr>
              <a:t>Apply the two chunk-up questions to a target: "</a:t>
            </a:r>
            <a:r>
              <a:rPr lang="en-US" sz="1500" b="0" i="1" dirty="0">
                <a:latin typeface="Calibri" panose="020F0502020204030204" pitchFamily="34" charset="0"/>
                <a:cs typeface="Calibri" panose="020F0502020204030204" pitchFamily="34" charset="0"/>
              </a:rPr>
              <a:t>What would you achieve if...?</a:t>
            </a:r>
            <a:r>
              <a:rPr lang="en-US" sz="1500" b="0" dirty="0">
                <a:latin typeface="Calibri" panose="020F0502020204030204" pitchFamily="34" charset="0"/>
                <a:cs typeface="Calibri" panose="020F0502020204030204" pitchFamily="34" charset="0"/>
              </a:rPr>
              <a:t>" and "</a:t>
            </a:r>
            <a:r>
              <a:rPr lang="en-US" sz="1500" b="0" i="1" dirty="0">
                <a:latin typeface="Calibri" panose="020F0502020204030204" pitchFamily="34" charset="0"/>
                <a:cs typeface="Calibri" panose="020F0502020204030204" pitchFamily="34" charset="0"/>
              </a:rPr>
              <a:t>What do you want to achieve</a:t>
            </a:r>
            <a:r>
              <a:rPr lang="en-US" sz="1500" b="0" dirty="0">
                <a:latin typeface="Calibri" panose="020F0502020204030204" pitchFamily="34" charset="0"/>
                <a:cs typeface="Calibri" panose="020F0502020204030204" pitchFamily="34" charset="0"/>
              </a:rPr>
              <a:t>?" If possible, repeat these questions several times.</a:t>
            </a:r>
          </a:p>
          <a:p>
            <a:pPr marL="531813" lvl="1" indent="-258763">
              <a:spcBef>
                <a:spcPts val="600"/>
              </a:spcBef>
              <a:buFont typeface="+mj-lt"/>
              <a:buAutoNum type="arabicPeriod"/>
            </a:pPr>
            <a:r>
              <a:rPr lang="en-US" sz="1500" b="0" dirty="0">
                <a:latin typeface="Calibri" panose="020F0502020204030204" pitchFamily="34" charset="0"/>
                <a:cs typeface="Calibri" panose="020F0502020204030204" pitchFamily="34" charset="0"/>
              </a:rPr>
              <a:t> </a:t>
            </a:r>
            <a:r>
              <a:rPr lang="en-US" sz="1500" b="0" dirty="0" smtClean="0">
                <a:latin typeface="Calibri" panose="020F0502020204030204" pitchFamily="34" charset="0"/>
                <a:cs typeface="Calibri" panose="020F0502020204030204" pitchFamily="34" charset="0"/>
              </a:rPr>
              <a:t>Intensify </a:t>
            </a:r>
            <a:r>
              <a:rPr lang="en-US" sz="1500" b="0" dirty="0">
                <a:latin typeface="Calibri" panose="020F0502020204030204" pitchFamily="34" charset="0"/>
                <a:cs typeface="Calibri" panose="020F0502020204030204" pitchFamily="34" charset="0"/>
              </a:rPr>
              <a:t>the higher goal by chunking sideways: "</a:t>
            </a:r>
            <a:r>
              <a:rPr lang="en-US" sz="1500" b="0" i="1" dirty="0">
                <a:latin typeface="Calibri" panose="020F0502020204030204" pitchFamily="34" charset="0"/>
                <a:cs typeface="Calibri" panose="020F0502020204030204" pitchFamily="34" charset="0"/>
              </a:rPr>
              <a:t>To achieve this goal is for you like ... (what)?</a:t>
            </a:r>
            <a:r>
              <a:rPr lang="en-US" sz="1500" b="0" dirty="0">
                <a:latin typeface="Calibri" panose="020F0502020204030204" pitchFamily="34" charset="0"/>
                <a:cs typeface="Calibri" panose="020F0502020204030204" pitchFamily="34" charset="0"/>
              </a:rPr>
              <a:t>" Here we are looking for motivational metaphors and </a:t>
            </a:r>
            <a:r>
              <a:rPr lang="en-US" sz="1500" b="0" dirty="0" err="1">
                <a:latin typeface="Calibri" panose="020F0502020204030204" pitchFamily="34" charset="0"/>
                <a:cs typeface="Calibri" panose="020F0502020204030204" pitchFamily="34" charset="0"/>
              </a:rPr>
              <a:t>referencial</a:t>
            </a:r>
            <a:r>
              <a:rPr lang="en-US" sz="1500" b="0" dirty="0">
                <a:latin typeface="Calibri" panose="020F0502020204030204" pitchFamily="34" charset="0"/>
                <a:cs typeface="Calibri" panose="020F0502020204030204" pitchFamily="34" charset="0"/>
              </a:rPr>
              <a:t> experience.</a:t>
            </a:r>
          </a:p>
          <a:p>
            <a:pPr marL="531813" lvl="1" indent="-258763">
              <a:spcBef>
                <a:spcPts val="600"/>
              </a:spcBef>
              <a:buFont typeface="+mj-lt"/>
              <a:buAutoNum type="arabicPeriod"/>
            </a:pPr>
            <a:r>
              <a:rPr lang="en-US" sz="1500" b="0" dirty="0">
                <a:latin typeface="Calibri" panose="020F0502020204030204" pitchFamily="34" charset="0"/>
                <a:cs typeface="Calibri" panose="020F0502020204030204" pitchFamily="34" charset="0"/>
              </a:rPr>
              <a:t> </a:t>
            </a:r>
            <a:r>
              <a:rPr lang="en-US" sz="1500" b="0" dirty="0" smtClean="0">
                <a:latin typeface="Calibri" panose="020F0502020204030204" pitchFamily="34" charset="0"/>
                <a:cs typeface="Calibri" panose="020F0502020204030204" pitchFamily="34" charset="0"/>
              </a:rPr>
              <a:t>When </a:t>
            </a:r>
            <a:r>
              <a:rPr lang="en-US" sz="1500" b="0" dirty="0">
                <a:latin typeface="Calibri" panose="020F0502020204030204" pitchFamily="34" charset="0"/>
                <a:cs typeface="Calibri" panose="020F0502020204030204" pitchFamily="34" charset="0"/>
              </a:rPr>
              <a:t>chunking down, you ask: "When, with whom, by which means and how exactly do you want to do this? What exactly do you need to do in order to get there? And what else? And what else</a:t>
            </a:r>
            <a:r>
              <a:rPr lang="en-US" sz="1500" b="0" dirty="0" smtClean="0">
                <a:latin typeface="Calibri" panose="020F0502020204030204" pitchFamily="34" charset="0"/>
                <a:cs typeface="Calibri" panose="020F0502020204030204" pitchFamily="34" charset="0"/>
              </a:rPr>
              <a:t>?"</a:t>
            </a:r>
            <a:endParaRPr lang="en-US" sz="1500" b="0" dirty="0">
              <a:latin typeface="Calibri" panose="020F0502020204030204" pitchFamily="34" charset="0"/>
              <a:cs typeface="Calibri" panose="020F0502020204030204" pitchFamily="34" charset="0"/>
            </a:endParaRPr>
          </a:p>
          <a:p>
            <a:r>
              <a:rPr lang="en-US" sz="1500" b="0" dirty="0">
                <a:latin typeface="Calibri" panose="020F0502020204030204" pitchFamily="34" charset="0"/>
                <a:cs typeface="Calibri" panose="020F0502020204030204" pitchFamily="34" charset="0"/>
              </a:rPr>
              <a:t> </a:t>
            </a:r>
          </a:p>
          <a:p>
            <a:r>
              <a:rPr lang="en-US" sz="1500" dirty="0">
                <a:latin typeface="Calibri" panose="020F0502020204030204" pitchFamily="34" charset="0"/>
                <a:cs typeface="Calibri" panose="020F0502020204030204" pitchFamily="34" charset="0"/>
              </a:rPr>
              <a:t>Chunk sideways </a:t>
            </a:r>
            <a:r>
              <a:rPr lang="en-US" sz="1500" b="0" dirty="0">
                <a:latin typeface="Calibri" panose="020F0502020204030204" pitchFamily="34" charset="0"/>
                <a:cs typeface="Calibri" panose="020F0502020204030204" pitchFamily="34" charset="0"/>
              </a:rPr>
              <a:t>can also be used in </a:t>
            </a:r>
            <a:r>
              <a:rPr lang="en-US" sz="1500" b="0" dirty="0" err="1">
                <a:latin typeface="Calibri" panose="020F0502020204030204" pitchFamily="34" charset="0"/>
                <a:cs typeface="Calibri" panose="020F0502020204030204" pitchFamily="34" charset="0"/>
              </a:rPr>
              <a:t>smalltalk</a:t>
            </a:r>
            <a:r>
              <a:rPr lang="en-US" sz="1500" b="0" dirty="0">
                <a:latin typeface="Calibri" panose="020F0502020204030204" pitchFamily="34" charset="0"/>
                <a:cs typeface="Calibri" panose="020F0502020204030204" pitchFamily="34" charset="0"/>
              </a:rPr>
              <a:t> situations in order to change the subject of the conversation by referring to something the other person has said and responding with: "This reminds me of ..."</a:t>
            </a:r>
            <a:br>
              <a:rPr lang="en-US" sz="1500" b="0" dirty="0">
                <a:latin typeface="Calibri" panose="020F0502020204030204" pitchFamily="34" charset="0"/>
                <a:cs typeface="Calibri" panose="020F0502020204030204" pitchFamily="34" charset="0"/>
              </a:rPr>
            </a:br>
            <a:r>
              <a:rPr lang="en-US" sz="1500" dirty="0">
                <a:latin typeface="Calibri" panose="020F0502020204030204" pitchFamily="34" charset="0"/>
                <a:cs typeface="Calibri" panose="020F0502020204030204" pitchFamily="34" charset="0"/>
              </a:rPr>
              <a:t>Chunk up </a:t>
            </a:r>
            <a:r>
              <a:rPr lang="en-US" sz="1500" b="0" dirty="0">
                <a:latin typeface="Calibri" panose="020F0502020204030204" pitchFamily="34" charset="0"/>
                <a:cs typeface="Calibri" panose="020F0502020204030204" pitchFamily="34" charset="0"/>
              </a:rPr>
              <a:t>can also be used in stalled negotiations and for finding the ethically acceptable goal behind unethical aims.</a:t>
            </a:r>
          </a:p>
          <a:p>
            <a:endParaRPr 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2059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447645"/>
          </a:xfrm>
          <a:prstGeom prst="rect">
            <a:avLst/>
          </a:prstGeom>
          <a:noFill/>
        </p:spPr>
        <p:txBody>
          <a:bodyPr wrap="square" rtlCol="0">
            <a:spAutoFit/>
          </a:bodyPr>
          <a:lstStyle/>
          <a:p>
            <a:r>
              <a:rPr lang="en-US" dirty="0"/>
              <a:t>Card 20: Logical Levels</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The pulling force of the goals can be greatly enhanced by the Logical Levels. By adding the universe and a symbol, even more creative levels are activated.</a:t>
            </a:r>
          </a:p>
          <a:p>
            <a:r>
              <a:rPr lang="en-US" sz="1400" b="0" dirty="0" smtClean="0">
                <a:latin typeface="Calibri" panose="020F0502020204030204" pitchFamily="34" charset="0"/>
                <a:cs typeface="Calibri" panose="020F0502020204030204" pitchFamily="34" charset="0"/>
              </a:rPr>
              <a:t>In the original form developed by Robert </a:t>
            </a:r>
            <a:r>
              <a:rPr lang="en-US" sz="1400" b="0" dirty="0" err="1" smtClean="0">
                <a:latin typeface="Calibri" panose="020F0502020204030204" pitchFamily="34" charset="0"/>
                <a:cs typeface="Calibri" panose="020F0502020204030204" pitchFamily="34" charset="0"/>
              </a:rPr>
              <a:t>Dilts</a:t>
            </a:r>
            <a:r>
              <a:rPr lang="en-US" sz="1400" b="0" dirty="0" smtClean="0">
                <a:latin typeface="Calibri" panose="020F0502020204030204" pitchFamily="34" charset="0"/>
                <a:cs typeface="Calibri" panose="020F0502020204030204" pitchFamily="34" charset="0"/>
              </a:rPr>
              <a:t>, the level called “vision” comprises the “universe” and the “symbol”.</a:t>
            </a:r>
          </a:p>
          <a:p>
            <a:pPr>
              <a:spcBef>
                <a:spcPts val="600"/>
              </a:spcBef>
            </a:pPr>
            <a:r>
              <a:rPr lang="en-US" sz="1400" dirty="0" smtClean="0">
                <a:latin typeface="Calibri" panose="020F0502020204030204" pitchFamily="34" charset="0"/>
                <a:cs typeface="Calibri" panose="020F0502020204030204" pitchFamily="34" charset="0"/>
              </a:rPr>
              <a:t>S</a:t>
            </a:r>
            <a:r>
              <a:rPr lang="en-US" sz="1400" dirty="0" smtClean="0">
                <a:latin typeface="Calibri" panose="020F0502020204030204" pitchFamily="34" charset="0"/>
                <a:cs typeface="Calibri" panose="020F0502020204030204" pitchFamily="34" charset="0"/>
              </a:rPr>
              <a:t>equence of s</a:t>
            </a:r>
            <a:r>
              <a:rPr lang="en-US" sz="14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In what kind of environment do you imagine to realize your goal? </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What kind of </a:t>
            </a:r>
            <a:r>
              <a:rPr lang="en-US" sz="1400" b="0" dirty="0" err="1" smtClean="0">
                <a:latin typeface="Calibri" panose="020F0502020204030204" pitchFamily="34" charset="0"/>
                <a:cs typeface="Calibri" panose="020F0502020204030204" pitchFamily="34" charset="0"/>
              </a:rPr>
              <a:t>behaviour</a:t>
            </a:r>
            <a:r>
              <a:rPr lang="en-US" sz="1400" b="0" dirty="0" smtClean="0">
                <a:latin typeface="Calibri" panose="020F0502020204030204" pitchFamily="34" charset="0"/>
                <a:cs typeface="Calibri" panose="020F0502020204030204" pitchFamily="34" charset="0"/>
              </a:rPr>
              <a:t> do you show?</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Which skills do you use?</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Which beliefs and values does your goal incorporate?</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How do you define your identity in the process?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Now look up and left. Imagine the universe there (allow time for it). Now move two steps forward, turn left and step into the universe. Become the universe. Explore the situation from the position of the universe. Give yourself a recommendation. Send this recommendation to the identity level. Go back to the identity level and receive the recommendation.</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Now look to the right. Let there arise a symbol. Move two steps to the right, to the front ... Keep it up the way you did at the universe level: take the position of the symbol, enquire its message, send a recommendation and receive it at the identity level.</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With this new energy now move back all the steps to beliefs and values, skills, behavior and environment, and see how this energy affects each level.</a:t>
            </a:r>
          </a:p>
          <a:p>
            <a:r>
              <a:rPr lang="en-US" sz="1500" b="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769373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739759"/>
          </a:xfrm>
          <a:prstGeom prst="rect">
            <a:avLst/>
          </a:prstGeom>
          <a:noFill/>
        </p:spPr>
        <p:txBody>
          <a:bodyPr wrap="square" rtlCol="0">
            <a:spAutoFit/>
          </a:bodyPr>
          <a:lstStyle/>
          <a:p>
            <a:r>
              <a:rPr lang="en-US" dirty="0"/>
              <a:t>Card </a:t>
            </a:r>
            <a:r>
              <a:rPr lang="en-US" dirty="0" smtClean="0"/>
              <a:t>21</a:t>
            </a:r>
            <a:r>
              <a:rPr lang="en-US" dirty="0"/>
              <a:t>: New Behavior </a:t>
            </a:r>
            <a:r>
              <a:rPr lang="en-US" dirty="0" smtClean="0"/>
              <a:t>Generator</a:t>
            </a:r>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Basically, the New Behavior Generator is a New State Generator - it creates a new state that allows a new behavior. In this NLP intervention, many NLP skills are included.</a:t>
            </a:r>
          </a:p>
          <a:p>
            <a:endParaRPr lang="en-US" sz="15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Take a </a:t>
            </a:r>
            <a:r>
              <a:rPr lang="en-US" sz="1600" b="0" dirty="0" err="1" smtClean="0">
                <a:latin typeface="Calibri" panose="020F0502020204030204" pitchFamily="34" charset="0"/>
                <a:cs typeface="Calibri" panose="020F0502020204030204" pitchFamily="34" charset="0"/>
              </a:rPr>
              <a:t>SMARTe</a:t>
            </a:r>
            <a:r>
              <a:rPr lang="en-US" sz="1600" b="0" dirty="0" smtClean="0">
                <a:latin typeface="Calibri" panose="020F0502020204030204" pitchFamily="34" charset="0"/>
                <a:cs typeface="Calibri" panose="020F0502020204030204" pitchFamily="34" charset="0"/>
              </a:rPr>
              <a:t> goal and define each step to the goal (see C18). </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Imagine yourself a few feet away, as you develop your skills that will lead you to your destination. In what kind of environment do you see yourself? What kind of situations trigger the development of these faculties? Which values and beliefs come true here?</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Intensify this idea by using VAKOG (see C12). This kind of dissociated imagination helps to activate your motivation.</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Then you go to the place where you saw yourself and stay there. Experience and enjoy it. This associated imagination increases your belief in your ability.</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Does everything feel completely right? Are there any </a:t>
            </a:r>
            <a:r>
              <a:rPr lang="en-US" sz="1600" b="0" dirty="0" err="1" smtClean="0">
                <a:latin typeface="Calibri" panose="020F0502020204030204" pitchFamily="34" charset="0"/>
                <a:cs typeface="Calibri" panose="020F0502020204030204" pitchFamily="34" charset="0"/>
              </a:rPr>
              <a:t>incongruencies</a:t>
            </a:r>
            <a:r>
              <a:rPr lang="en-US" sz="1600" b="0" dirty="0" smtClean="0">
                <a:latin typeface="Calibri" panose="020F0502020204030204" pitchFamily="34" charset="0"/>
                <a:cs typeface="Calibri" panose="020F0502020204030204" pitchFamily="34" charset="0"/>
              </a:rPr>
              <a:t> (see C10)? If there is something left that needs to be changed, then go back to 1., change the formulation of your goal accordingly and repeat the whole sequence. </a:t>
            </a:r>
          </a:p>
        </p:txBody>
      </p:sp>
    </p:spTree>
    <p:extLst>
      <p:ext uri="{BB962C8B-B14F-4D97-AF65-F5344CB8AC3E}">
        <p14:creationId xmlns:p14="http://schemas.microsoft.com/office/powerpoint/2010/main" val="40553175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816703"/>
          </a:xfrm>
          <a:prstGeom prst="rect">
            <a:avLst/>
          </a:prstGeom>
          <a:noFill/>
        </p:spPr>
        <p:txBody>
          <a:bodyPr wrap="square" rtlCol="0">
            <a:spAutoFit/>
          </a:bodyPr>
          <a:lstStyle/>
          <a:p>
            <a:r>
              <a:rPr lang="en-US" dirty="0"/>
              <a:t>Card 22: Was this the intention of your communication?</a:t>
            </a:r>
            <a:endParaRPr lang="en-US" dirty="0" smtClean="0"/>
          </a:p>
          <a:p>
            <a:endParaRPr lang="en-US" dirty="0" smtClean="0">
              <a:latin typeface="Calibri" panose="020F0502020204030204" pitchFamily="34" charset="0"/>
              <a:cs typeface="Calibri" panose="020F0502020204030204" pitchFamily="34" charset="0"/>
            </a:endParaRPr>
          </a:p>
          <a:p>
            <a:r>
              <a:rPr lang="en-US" b="0" dirty="0" smtClean="0">
                <a:latin typeface="Calibri" panose="020F0502020204030204" pitchFamily="34" charset="0"/>
                <a:cs typeface="Calibri" panose="020F0502020204030204" pitchFamily="34" charset="0"/>
              </a:rPr>
              <a:t>This is an advisory or coaching intervention used for situations in which your interlocutor complains about someone behaving inappropriately towards them. Thanks to NLP you are immediately able to modify your behavior if the person responds differently from what you expected: Change your behavior until the reactions go in the desired direction.</a:t>
            </a:r>
          </a:p>
          <a:p>
            <a:endParaRPr lang="en-US" sz="15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Steer the conversation to the point where your interlocutor says that the person about which he complains, reacts inappropriately.</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Then you ask: "Which reaction would you like to get?"</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Use Backtrack (see C8), and then ask: "How do you need to behave in order to get the desired reaction?"</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Now you can imagine yourself using the new behavior, and practice it with role-play. (In order to facilitate the use of the new behavior, you can additionally use NBA (see C21) and 1.2.3. position (see </a:t>
            </a:r>
            <a:r>
              <a:rPr lang="en-US" b="0" dirty="0">
                <a:latin typeface="Calibri" panose="020F0502020204030204" pitchFamily="34" charset="0"/>
                <a:cs typeface="Calibri" panose="020F0502020204030204" pitchFamily="34" charset="0"/>
              </a:rPr>
              <a:t>C</a:t>
            </a:r>
            <a:r>
              <a:rPr lang="en-US" b="0" dirty="0" smtClean="0">
                <a:latin typeface="Calibri" panose="020F0502020204030204" pitchFamily="34" charset="0"/>
                <a:cs typeface="Calibri" panose="020F0502020204030204" pitchFamily="34" charset="0"/>
              </a:rPr>
              <a:t>17).</a:t>
            </a:r>
          </a:p>
        </p:txBody>
      </p:sp>
    </p:spTree>
    <p:extLst>
      <p:ext uri="{BB962C8B-B14F-4D97-AF65-F5344CB8AC3E}">
        <p14:creationId xmlns:p14="http://schemas.microsoft.com/office/powerpoint/2010/main" val="2872893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016758"/>
          </a:xfrm>
          <a:prstGeom prst="rect">
            <a:avLst/>
          </a:prstGeom>
          <a:noFill/>
        </p:spPr>
        <p:txBody>
          <a:bodyPr wrap="square" rtlCol="0">
            <a:spAutoFit/>
          </a:bodyPr>
          <a:lstStyle/>
          <a:p>
            <a:r>
              <a:rPr lang="en-US" dirty="0" smtClean="0"/>
              <a:t>Card 23</a:t>
            </a:r>
            <a:r>
              <a:rPr lang="en-US" dirty="0"/>
              <a:t>: Dealing with unfair </a:t>
            </a:r>
            <a:r>
              <a:rPr lang="en-US" dirty="0" smtClean="0"/>
              <a:t>criticism</a:t>
            </a:r>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Between stimulus and response lies a gap. You can enlarge this gap using NLP.</a:t>
            </a:r>
          </a:p>
          <a:p>
            <a:r>
              <a:rPr lang="en-US" sz="1600" b="0" dirty="0" smtClean="0">
                <a:latin typeface="Calibri" panose="020F0502020204030204" pitchFamily="34" charset="0"/>
                <a:cs typeface="Calibri" panose="020F0502020204030204" pitchFamily="34" charset="0"/>
              </a:rPr>
              <a:t>The following NLP intervention can be applied if someone criticizes you unfairly. If you are rightly criticized, you just apologize and try to correct your behavior with your interlocutor’s help.</a:t>
            </a:r>
          </a:p>
          <a:p>
            <a:endParaRPr lang="en-US" sz="15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Save time Part 1: Only say two words, e.g. "Oh yes.", or "Oh!" or "Well, well.." This gives you time to think. Step a little to the side, so that the attack energy can flow past you.</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Part 2: Use the question form of Backtrack (see K8), e.g. with: "Have I understood you correctly that you mean,..." Perhaps this already clarifies the situation.</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Part 3: You pay tribute to their critics, e.g. with: "Thank you for addressing this so openly and directly. You are obviously interested in finding a solution."</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Part 4: Apologize without apologizing by saying something like: "I'm sorry if I...you with…" That calms down many attackers, even though you haven’t admitted anything.</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Now you have saved enough time and can pass on to the attack if you want, e.g. by saying: "I understand that you see that this way from your point of view." or, "What exactly would you like me to do now?"</a:t>
            </a:r>
          </a:p>
        </p:txBody>
      </p:sp>
    </p:spTree>
    <p:extLst>
      <p:ext uri="{BB962C8B-B14F-4D97-AF65-F5344CB8AC3E}">
        <p14:creationId xmlns:p14="http://schemas.microsoft.com/office/powerpoint/2010/main" val="2654531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078313"/>
          </a:xfrm>
          <a:prstGeom prst="rect">
            <a:avLst/>
          </a:prstGeom>
          <a:noFill/>
        </p:spPr>
        <p:txBody>
          <a:bodyPr wrap="square" rtlCol="0">
            <a:spAutoFit/>
          </a:bodyPr>
          <a:lstStyle/>
          <a:p>
            <a:r>
              <a:rPr lang="en-US" dirty="0"/>
              <a:t>Card 24: </a:t>
            </a:r>
            <a:r>
              <a:rPr lang="en-US" dirty="0" smtClean="0"/>
              <a:t>Energy Field </a:t>
            </a:r>
            <a:r>
              <a:rPr lang="en-US" dirty="0"/>
              <a:t>of personal </a:t>
            </a:r>
            <a:r>
              <a:rPr lang="en-US" dirty="0" smtClean="0"/>
              <a:t>excellence and Magic Field</a:t>
            </a:r>
            <a:endParaRPr lang="en-US" dirty="0" smtClean="0">
              <a:latin typeface="Calibri" panose="020F0502020204030204" pitchFamily="34" charset="0"/>
              <a:cs typeface="Calibri" panose="020F0502020204030204" pitchFamily="34" charset="0"/>
            </a:endParaRPr>
          </a:p>
          <a:p>
            <a:pPr>
              <a:spcBef>
                <a:spcPts val="1200"/>
              </a:spcBef>
            </a:pPr>
            <a:r>
              <a:rPr lang="en-US" dirty="0" smtClean="0">
                <a:latin typeface="Calibri" panose="020F0502020204030204" pitchFamily="34" charset="0"/>
                <a:cs typeface="Calibri" panose="020F0502020204030204" pitchFamily="34" charset="0"/>
              </a:rPr>
              <a:t>S</a:t>
            </a:r>
            <a:r>
              <a:rPr lang="en-US" dirty="0" smtClean="0">
                <a:latin typeface="Calibri" panose="020F0502020204030204" pitchFamily="34" charset="0"/>
                <a:cs typeface="Calibri" panose="020F0502020204030204" pitchFamily="34" charset="0"/>
              </a:rPr>
              <a:t>equence of s</a:t>
            </a:r>
            <a:r>
              <a:rPr lang="en-US"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Try to remember a situation in your life in which you felt particularly excellent, completely fine, where you were in the flow, in line with your emotions, your values... Remember emotional details as intensively as possible.</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If you would see a field of energy 2-3 meters in front of you now that expresses exactly this mood, what color would it have? What sound would it have? What kind of energy can you see there? (</a:t>
            </a:r>
            <a:r>
              <a:rPr lang="en-US" sz="1400" b="0" dirty="0" err="1" smtClean="0">
                <a:latin typeface="Calibri" panose="020F0502020204030204" pitchFamily="34" charset="0"/>
                <a:cs typeface="Calibri" panose="020F0502020204030204" pitchFamily="34" charset="0"/>
              </a:rPr>
              <a:t>Submodalities</a:t>
            </a:r>
            <a:r>
              <a:rPr lang="en-US" sz="1400" b="0" dirty="0" smtClean="0">
                <a:latin typeface="Calibri" panose="020F0502020204030204" pitchFamily="34" charset="0"/>
                <a:cs typeface="Calibri" panose="020F0502020204030204" pitchFamily="34" charset="0"/>
              </a:rPr>
              <a:t> see C31)</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Do this with at least two other past resourceful states and intensify the energy field on and on.</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When the energy field has become really intensive, step into this field and enjoy it. While standing in the field, see how the power intensifies even further.</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Step in and out for a few times. Look at the energy field from outside and experience it from within. It is your field of personal excellence.</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Think about future situations in which you can use this energy field.</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Find a name for this field of energy, connect it with a little movement and get used to your energy field in the next time. Practice repeatedly to let it arise, and step into it. Then this tool will be available to you even in challenging situations.</a:t>
            </a:r>
          </a:p>
          <a:p>
            <a:pPr>
              <a:spcBef>
                <a:spcPts val="600"/>
              </a:spcBef>
            </a:pPr>
            <a:r>
              <a:rPr lang="en-US" sz="1400" dirty="0" smtClean="0">
                <a:latin typeface="Calibri" panose="020F0502020204030204" pitchFamily="34" charset="0"/>
                <a:cs typeface="Calibri" panose="020F0502020204030204" pitchFamily="34" charset="0"/>
              </a:rPr>
              <a:t>Magic Field: </a:t>
            </a:r>
            <a:r>
              <a:rPr lang="en-US" sz="1400" b="0" dirty="0" smtClean="0">
                <a:latin typeface="Calibri" panose="020F0502020204030204" pitchFamily="34" charset="0"/>
                <a:cs typeface="Calibri" panose="020F0502020204030204" pitchFamily="34" charset="0"/>
              </a:rPr>
              <a:t>You can use a variation where your unconscious shows you the magic energy field that it considers best for you. Instead of 1 you ask your unconscious to let </a:t>
            </a:r>
            <a:r>
              <a:rPr lang="en-US" sz="1400" b="0" dirty="0" smtClean="0">
                <a:latin typeface="Calibri" panose="020F0502020204030204" pitchFamily="34" charset="0"/>
                <a:cs typeface="Calibri" panose="020F0502020204030204" pitchFamily="34" charset="0"/>
              </a:rPr>
              <a:t>emerge in </a:t>
            </a:r>
            <a:r>
              <a:rPr lang="en-US" sz="1400" b="0" dirty="0" smtClean="0">
                <a:latin typeface="Calibri" panose="020F0502020204030204" pitchFamily="34" charset="0"/>
                <a:cs typeface="Calibri" panose="020F0502020204030204" pitchFamily="34" charset="0"/>
              </a:rPr>
              <a:t>2-3 meters before you a field of energy that would be very good for you and your further development to experience. Skip 2. Everything else is the same.</a:t>
            </a:r>
          </a:p>
        </p:txBody>
      </p:sp>
    </p:spTree>
    <p:extLst>
      <p:ext uri="{BB962C8B-B14F-4D97-AF65-F5344CB8AC3E}">
        <p14:creationId xmlns:p14="http://schemas.microsoft.com/office/powerpoint/2010/main" val="1679848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70646"/>
          </a:xfrm>
          <a:prstGeom prst="rect">
            <a:avLst/>
          </a:prstGeom>
          <a:noFill/>
        </p:spPr>
        <p:txBody>
          <a:bodyPr wrap="square" rtlCol="0">
            <a:spAutoFit/>
          </a:bodyPr>
          <a:lstStyle/>
          <a:p>
            <a:r>
              <a:rPr lang="en-US" dirty="0"/>
              <a:t>Card 25: Success anchor</a:t>
            </a:r>
            <a:endParaRPr lang="en-US" dirty="0" smtClean="0"/>
          </a:p>
          <a:p>
            <a:endParaRPr lang="en-US" dirty="0" smtClean="0">
              <a:latin typeface="Calibri" panose="020F0502020204030204" pitchFamily="34" charset="0"/>
              <a:cs typeface="Calibri" panose="020F0502020204030204" pitchFamily="34" charset="0"/>
            </a:endParaRPr>
          </a:p>
          <a:p>
            <a:r>
              <a:rPr lang="en-US" sz="1500" b="0" dirty="0" smtClean="0">
                <a:latin typeface="Calibri" panose="020F0502020204030204" pitchFamily="34" charset="0"/>
                <a:cs typeface="Calibri" panose="020F0502020204030204" pitchFamily="34" charset="0"/>
              </a:rPr>
              <a:t>The success anchor is a pile anchor that connects positive experiences from the past with a selected location on the body. If you build this anchor well, it will serve you in critical situations. </a:t>
            </a:r>
            <a:endParaRPr lang="en-US" sz="1600" b="0" dirty="0" smtClean="0">
              <a:latin typeface="Calibri" panose="020F0502020204030204" pitchFamily="34" charset="0"/>
              <a:cs typeface="Calibri" panose="020F0502020204030204" pitchFamily="34" charset="0"/>
            </a:endParaRP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400"/>
              </a:spcBef>
              <a:buFont typeface="+mj-lt"/>
              <a:buAutoNum type="arabicPeriod"/>
            </a:pPr>
            <a:r>
              <a:rPr lang="en-US" sz="1500" b="0" dirty="0" smtClean="0">
                <a:latin typeface="Calibri" panose="020F0502020204030204" pitchFamily="34" charset="0"/>
                <a:cs typeface="Calibri" panose="020F0502020204030204" pitchFamily="34" charset="0"/>
              </a:rPr>
              <a:t>Pick a spot on the body that you want to use as "anchorage".</a:t>
            </a:r>
          </a:p>
          <a:p>
            <a:pPr marL="342900" indent="-342900">
              <a:spcBef>
                <a:spcPts val="400"/>
              </a:spcBef>
              <a:buFont typeface="+mj-lt"/>
              <a:buAutoNum type="arabicPeriod"/>
            </a:pPr>
            <a:r>
              <a:rPr lang="en-US" sz="1500" b="0" dirty="0" smtClean="0">
                <a:latin typeface="Calibri" panose="020F0502020204030204" pitchFamily="34" charset="0"/>
                <a:cs typeface="Calibri" panose="020F0502020204030204" pitchFamily="34" charset="0"/>
              </a:rPr>
              <a:t>Now remember a powerful experience in all sensory channels (see VAKOG C12).</a:t>
            </a:r>
          </a:p>
          <a:p>
            <a:pPr marL="342900" indent="-342900">
              <a:spcBef>
                <a:spcPts val="400"/>
              </a:spcBef>
              <a:buFont typeface="+mj-lt"/>
              <a:buAutoNum type="arabicPeriod"/>
            </a:pPr>
            <a:r>
              <a:rPr lang="en-US" sz="1500" b="0" dirty="0" smtClean="0">
                <a:latin typeface="Calibri" panose="020F0502020204030204" pitchFamily="34" charset="0"/>
                <a:cs typeface="Calibri" panose="020F0502020204030204" pitchFamily="34" charset="0"/>
              </a:rPr>
              <a:t>Once the memories unfold and you can feel them intensely, touch the selected spot on your body.</a:t>
            </a:r>
          </a:p>
          <a:p>
            <a:pPr marL="342900" indent="-342900">
              <a:spcBef>
                <a:spcPts val="400"/>
              </a:spcBef>
              <a:buFont typeface="+mj-lt"/>
              <a:buAutoNum type="arabicPeriod"/>
            </a:pPr>
            <a:r>
              <a:rPr lang="en-US" sz="1500" b="0" dirty="0" smtClean="0">
                <a:latin typeface="Calibri" panose="020F0502020204030204" pitchFamily="34" charset="0"/>
                <a:cs typeface="Calibri" panose="020F0502020204030204" pitchFamily="34" charset="0"/>
              </a:rPr>
              <a:t>Do this with several powerful memories.</a:t>
            </a:r>
          </a:p>
          <a:p>
            <a:pPr marL="342900" indent="-342900">
              <a:spcBef>
                <a:spcPts val="400"/>
              </a:spcBef>
              <a:buFont typeface="+mj-lt"/>
              <a:buAutoNum type="arabicPeriod"/>
            </a:pPr>
            <a:r>
              <a:rPr lang="en-US" sz="1500" b="0" dirty="0" smtClean="0">
                <a:latin typeface="Calibri" panose="020F0502020204030204" pitchFamily="34" charset="0"/>
                <a:cs typeface="Calibri" panose="020F0502020204030204" pitchFamily="34" charset="0"/>
              </a:rPr>
              <a:t>In critical situations you make the same movement to restore this state of power.</a:t>
            </a:r>
          </a:p>
          <a:p>
            <a:pPr marL="342900" indent="-342900">
              <a:spcBef>
                <a:spcPts val="400"/>
              </a:spcBef>
              <a:buFont typeface="+mj-lt"/>
              <a:buAutoNum type="arabicPeriod"/>
            </a:pPr>
            <a:r>
              <a:rPr lang="en-US" sz="1500" b="0" dirty="0" smtClean="0">
                <a:latin typeface="Calibri" panose="020F0502020204030204" pitchFamily="34" charset="0"/>
                <a:cs typeface="Calibri" panose="020F0502020204030204" pitchFamily="34" charset="0"/>
              </a:rPr>
              <a:t>In order to remember what really matters when anchoring you can use the acronym TIAUP.</a:t>
            </a:r>
            <a:br>
              <a:rPr lang="en-US" sz="1500" b="0" dirty="0" smtClean="0">
                <a:latin typeface="Calibri" panose="020F0502020204030204" pitchFamily="34" charset="0"/>
                <a:cs typeface="Calibri" panose="020F0502020204030204" pitchFamily="34" charset="0"/>
              </a:rPr>
            </a:br>
            <a:r>
              <a:rPr lang="en-US" sz="1600" dirty="0">
                <a:solidFill>
                  <a:srgbClr val="FF0000"/>
                </a:solidFill>
                <a:latin typeface="Calibri" panose="020F0502020204030204" pitchFamily="34" charset="0"/>
                <a:cs typeface="Calibri" panose="020F0502020204030204" pitchFamily="34" charset="0"/>
              </a:rPr>
              <a:t>T</a:t>
            </a:r>
            <a:r>
              <a:rPr lang="en-US" sz="1500" b="0" dirty="0" smtClean="0">
                <a:latin typeface="Calibri" panose="020F0502020204030204" pitchFamily="34" charset="0"/>
                <a:cs typeface="Calibri" panose="020F0502020204030204" pitchFamily="34" charset="0"/>
              </a:rPr>
              <a:t>iming: If you anchor just before the unfolding of your memory has reached its climax, you can use the dynamics of the inherent movement as well.</a:t>
            </a:r>
            <a:br>
              <a:rPr lang="en-US" sz="1500" b="0" dirty="0" smtClean="0">
                <a:latin typeface="Calibri" panose="020F0502020204030204" pitchFamily="34" charset="0"/>
                <a:cs typeface="Calibri" panose="020F0502020204030204" pitchFamily="34" charset="0"/>
              </a:rPr>
            </a:br>
            <a:r>
              <a:rPr lang="en-US" sz="1600" dirty="0">
                <a:solidFill>
                  <a:srgbClr val="FF0000"/>
                </a:solidFill>
                <a:latin typeface="Calibri" panose="020F0502020204030204" pitchFamily="34" charset="0"/>
                <a:cs typeface="Calibri" panose="020F0502020204030204" pitchFamily="34" charset="0"/>
              </a:rPr>
              <a:t>I</a:t>
            </a:r>
            <a:r>
              <a:rPr lang="en-US" sz="1500" b="0" dirty="0" smtClean="0">
                <a:latin typeface="Calibri" panose="020F0502020204030204" pitchFamily="34" charset="0"/>
                <a:cs typeface="Calibri" panose="020F0502020204030204" pitchFamily="34" charset="0"/>
              </a:rPr>
              <a:t>ntensity: Using all VAKOG channels increases the effectiveness.</a:t>
            </a:r>
            <a:br>
              <a:rPr lang="en-US" sz="1500" b="0" dirty="0" smtClean="0">
                <a:latin typeface="Calibri" panose="020F0502020204030204" pitchFamily="34" charset="0"/>
                <a:cs typeface="Calibri" panose="020F0502020204030204" pitchFamily="34" charset="0"/>
              </a:rPr>
            </a:br>
            <a:r>
              <a:rPr lang="en-US" sz="1600" dirty="0">
                <a:solidFill>
                  <a:srgbClr val="FF0000"/>
                </a:solidFill>
                <a:latin typeface="Calibri" panose="020F0502020204030204" pitchFamily="34" charset="0"/>
                <a:cs typeface="Calibri" panose="020F0502020204030204" pitchFamily="34" charset="0"/>
              </a:rPr>
              <a:t>A</a:t>
            </a:r>
            <a:r>
              <a:rPr lang="en-US" sz="1500" b="0" dirty="0" smtClean="0">
                <a:latin typeface="Calibri" panose="020F0502020204030204" pitchFamily="34" charset="0"/>
                <a:cs typeface="Calibri" panose="020F0502020204030204" pitchFamily="34" charset="0"/>
              </a:rPr>
              <a:t>ccuracy: The memory and the emotion stored in an anchor can be best recalled when the anchor is stimulated in exactly the same way as it was set (same location, movement, pressure, ...).</a:t>
            </a:r>
            <a:br>
              <a:rPr lang="en-US" sz="1500" b="0" dirty="0" smtClean="0">
                <a:latin typeface="Calibri" panose="020F0502020204030204" pitchFamily="34" charset="0"/>
                <a:cs typeface="Calibri" panose="020F0502020204030204" pitchFamily="34" charset="0"/>
              </a:rPr>
            </a:br>
            <a:r>
              <a:rPr lang="en-US" sz="1600" dirty="0">
                <a:solidFill>
                  <a:srgbClr val="FF0000"/>
                </a:solidFill>
                <a:latin typeface="Calibri" panose="020F0502020204030204" pitchFamily="34" charset="0"/>
                <a:cs typeface="Calibri" panose="020F0502020204030204" pitchFamily="34" charset="0"/>
              </a:rPr>
              <a:t>U</a:t>
            </a:r>
            <a:r>
              <a:rPr lang="en-US" sz="1500" b="0" dirty="0" smtClean="0">
                <a:latin typeface="Calibri" panose="020F0502020204030204" pitchFamily="34" charset="0"/>
                <a:cs typeface="Calibri" panose="020F0502020204030204" pitchFamily="34" charset="0"/>
              </a:rPr>
              <a:t>niqueness: The spot on your body at which you want to anchor an emotion should not be already occupied by strong memories.</a:t>
            </a:r>
            <a:br>
              <a:rPr lang="en-US" sz="1500" b="0" dirty="0" smtClean="0">
                <a:latin typeface="Calibri" panose="020F0502020204030204" pitchFamily="34" charset="0"/>
                <a:cs typeface="Calibri" panose="020F0502020204030204" pitchFamily="34" charset="0"/>
              </a:rPr>
            </a:br>
            <a:r>
              <a:rPr lang="en-US" sz="1600" dirty="0">
                <a:solidFill>
                  <a:srgbClr val="FF0000"/>
                </a:solidFill>
                <a:latin typeface="Calibri" panose="020F0502020204030204" pitchFamily="34" charset="0"/>
                <a:cs typeface="Calibri" panose="020F0502020204030204" pitchFamily="34" charset="0"/>
              </a:rPr>
              <a:t>P</a:t>
            </a:r>
            <a:r>
              <a:rPr lang="en-US" sz="1500" b="0" dirty="0" smtClean="0">
                <a:latin typeface="Calibri" panose="020F0502020204030204" pitchFamily="34" charset="0"/>
                <a:cs typeface="Calibri" panose="020F0502020204030204" pitchFamily="34" charset="0"/>
              </a:rPr>
              <a:t>urity: Whatever you think about when anchoring will be anchored along with the intentional anchor.</a:t>
            </a:r>
          </a:p>
        </p:txBody>
      </p:sp>
    </p:spTree>
    <p:extLst>
      <p:ext uri="{BB962C8B-B14F-4D97-AF65-F5344CB8AC3E}">
        <p14:creationId xmlns:p14="http://schemas.microsoft.com/office/powerpoint/2010/main" val="20145174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816703"/>
          </a:xfrm>
          <a:prstGeom prst="rect">
            <a:avLst/>
          </a:prstGeom>
          <a:noFill/>
        </p:spPr>
        <p:txBody>
          <a:bodyPr wrap="square" rtlCol="0">
            <a:spAutoFit/>
          </a:bodyPr>
          <a:lstStyle/>
          <a:p>
            <a:r>
              <a:rPr lang="en-US" dirty="0"/>
              <a:t>Card 26: Anchor </a:t>
            </a:r>
            <a:r>
              <a:rPr lang="en-US" dirty="0" smtClean="0"/>
              <a:t>merge</a:t>
            </a:r>
          </a:p>
          <a:p>
            <a:endParaRPr lang="en-US" dirty="0" smtClean="0">
              <a:latin typeface="Calibri" panose="020F0502020204030204" pitchFamily="34" charset="0"/>
              <a:cs typeface="Calibri" panose="020F0502020204030204" pitchFamily="34" charset="0"/>
            </a:endParaRPr>
          </a:p>
          <a:p>
            <a:r>
              <a:rPr lang="en-US" b="0" dirty="0" smtClean="0">
                <a:latin typeface="Calibri" panose="020F0502020204030204" pitchFamily="34" charset="0"/>
                <a:cs typeface="Calibri" panose="020F0502020204030204" pitchFamily="34" charset="0"/>
              </a:rPr>
              <a:t>An anchor merge is an NLP intervention designed to set and test two emotional states as anchors, and then to activate them simultaneously or in quick succession. NLP is change of one’s state of mind. In certain states of mind, we only have limited behavioral options at our disposal. Anchor merging enables us to extend our behavioral options.</a:t>
            </a:r>
          </a:p>
          <a:p>
            <a:endParaRPr lang="en-US" sz="15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Activate a negative anchor with VAK, anchor it on a spot on your body, and test it. Here, a separator is not required since this sequence will not be changed afterwards.</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Activate a positive anchor with VAK, anchor it on a spot on your body, and test it. (you may use staple anchors, see C25).</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Separator: use an interruption or a distraction.</a:t>
            </a:r>
          </a:p>
          <a:p>
            <a:pPr marL="342900" indent="-342900">
              <a:spcBef>
                <a:spcPts val="600"/>
              </a:spcBef>
              <a:buFont typeface="+mj-lt"/>
              <a:buAutoNum type="arabicPeriod"/>
            </a:pPr>
            <a:r>
              <a:rPr lang="en-US" b="0" dirty="0" smtClean="0">
                <a:latin typeface="Calibri" panose="020F0502020204030204" pitchFamily="34" charset="0"/>
                <a:cs typeface="Calibri" panose="020F0502020204030204" pitchFamily="34" charset="0"/>
              </a:rPr>
              <a:t>Enable both anchors simultaneously or in succession (first enable the negative, then the positive anchor), and mix both anchors. Trance language is helpful here (see C40-42).</a:t>
            </a:r>
          </a:p>
        </p:txBody>
      </p:sp>
    </p:spTree>
    <p:extLst>
      <p:ext uri="{BB962C8B-B14F-4D97-AF65-F5344CB8AC3E}">
        <p14:creationId xmlns:p14="http://schemas.microsoft.com/office/powerpoint/2010/main" val="30193672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09091"/>
          </a:xfrm>
          <a:prstGeom prst="rect">
            <a:avLst/>
          </a:prstGeom>
          <a:noFill/>
        </p:spPr>
        <p:txBody>
          <a:bodyPr wrap="square" rtlCol="0">
            <a:spAutoFit/>
          </a:bodyPr>
          <a:lstStyle/>
          <a:p>
            <a:r>
              <a:rPr lang="en-US" dirty="0"/>
              <a:t>Card 27: Visual Squash</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This NLP intervention is best used for people who have internal conflicts and who can visualize very well. </a:t>
            </a:r>
          </a:p>
          <a:p>
            <a:endParaRPr lang="en-US" sz="1600" b="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Both hands are open with the palm up. </a:t>
            </a:r>
            <a:r>
              <a:rPr lang="en-US" sz="1600" dirty="0" smtClean="0">
                <a:latin typeface="Calibri" panose="020F0502020204030204" pitchFamily="34" charset="0"/>
                <a:cs typeface="Calibri" panose="020F0502020204030204" pitchFamily="34" charset="0"/>
              </a:rPr>
              <a:t>Visualize a part of the conflict on each hand: </a:t>
            </a:r>
            <a:r>
              <a:rPr lang="en-US" sz="1600" b="0" dirty="0" smtClean="0">
                <a:latin typeface="Calibri" panose="020F0502020204030204" pitchFamily="34" charset="0"/>
                <a:cs typeface="Calibri" panose="020F0502020204030204" pitchFamily="34" charset="0"/>
              </a:rPr>
              <a:t>"What does this part? What kind of voice does it have? How much does it weigh? - What does the other part, on the other hand, look like? ... "</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Every part can tell what it is about. You may have both talk to each other in their usual way.</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Each part of the conflict expresses </a:t>
            </a:r>
            <a:r>
              <a:rPr lang="en-US" sz="1600" dirty="0" smtClean="0">
                <a:latin typeface="Calibri" panose="020F0502020204030204" pitchFamily="34" charset="0"/>
                <a:cs typeface="Calibri" panose="020F0502020204030204" pitchFamily="34" charset="0"/>
              </a:rPr>
              <a:t>its positive intent</a:t>
            </a:r>
            <a:r>
              <a:rPr lang="en-US" sz="1600" b="0" dirty="0" smtClean="0">
                <a:latin typeface="Calibri" panose="020F0502020204030204" pitchFamily="34" charset="0"/>
                <a:cs typeface="Calibri" panose="020F0502020204030204" pitchFamily="34" charset="0"/>
              </a:rPr>
              <a:t>. The other part of the conflict appreciates the first part and its positive intent.</a:t>
            </a:r>
          </a:p>
          <a:p>
            <a:pPr marL="342900" indent="-342900">
              <a:spcBef>
                <a:spcPts val="600"/>
              </a:spcBef>
              <a:buFont typeface="+mj-lt"/>
              <a:buAutoNum type="arabicPeriod"/>
            </a:pPr>
            <a:r>
              <a:rPr lang="en-US" sz="1600" dirty="0" smtClean="0">
                <a:latin typeface="Calibri" panose="020F0502020204030204" pitchFamily="34" charset="0"/>
                <a:cs typeface="Calibri" panose="020F0502020204030204" pitchFamily="34" charset="0"/>
              </a:rPr>
              <a:t>Place a resource </a:t>
            </a:r>
            <a:r>
              <a:rPr lang="en-US" sz="1600" b="0" dirty="0" smtClean="0">
                <a:latin typeface="Calibri" panose="020F0502020204030204" pitchFamily="34" charset="0"/>
                <a:cs typeface="Calibri" panose="020F0502020204030204" pitchFamily="34" charset="0"/>
              </a:rPr>
              <a:t>for understanding in the middle between the two hands e.g. a cloud, a meadow, a haven ...</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Accompany the </a:t>
            </a:r>
            <a:r>
              <a:rPr lang="en-US" sz="1600" dirty="0" smtClean="0">
                <a:latin typeface="Calibri" panose="020F0502020204030204" pitchFamily="34" charset="0"/>
                <a:cs typeface="Calibri" panose="020F0502020204030204" pitchFamily="34" charset="0"/>
              </a:rPr>
              <a:t>integration</a:t>
            </a:r>
            <a:r>
              <a:rPr lang="en-US" sz="1600" b="0" dirty="0" smtClean="0">
                <a:latin typeface="Calibri" panose="020F0502020204030204" pitchFamily="34" charset="0"/>
                <a:cs typeface="Calibri" panose="020F0502020204030204" pitchFamily="34" charset="0"/>
              </a:rPr>
              <a:t> of the two hands with comments. Trance language (see C40-42) is very helpful here: "And if you allowed your two hands to move slowly towards each other, and you need not know how it happens..."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If </a:t>
            </a:r>
            <a:r>
              <a:rPr lang="en-US" sz="1600" dirty="0" smtClean="0">
                <a:latin typeface="Calibri" panose="020F0502020204030204" pitchFamily="34" charset="0"/>
                <a:cs typeface="Calibri" panose="020F0502020204030204" pitchFamily="34" charset="0"/>
              </a:rPr>
              <a:t>objections</a:t>
            </a:r>
            <a:r>
              <a:rPr lang="en-US" sz="1600" b="0" dirty="0" smtClean="0">
                <a:latin typeface="Calibri" panose="020F0502020204030204" pitchFamily="34" charset="0"/>
                <a:cs typeface="Calibri" panose="020F0502020204030204" pitchFamily="34" charset="0"/>
              </a:rPr>
              <a:t> arise, reframe them as a positive intent and then integrate them.</a:t>
            </a:r>
          </a:p>
        </p:txBody>
      </p:sp>
    </p:spTree>
    <p:extLst>
      <p:ext uri="{BB962C8B-B14F-4D97-AF65-F5344CB8AC3E}">
        <p14:creationId xmlns:p14="http://schemas.microsoft.com/office/powerpoint/2010/main" val="1324853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352730" cy="5078313"/>
          </a:xfrm>
          <a:prstGeom prst="rect">
            <a:avLst/>
          </a:prstGeom>
          <a:noFill/>
        </p:spPr>
        <p:txBody>
          <a:bodyPr wrap="square" rtlCol="0">
            <a:spAutoFit/>
          </a:bodyPr>
          <a:lstStyle/>
          <a:p>
            <a:r>
              <a:rPr lang="en-US" dirty="0"/>
              <a:t>Card 2</a:t>
            </a:r>
            <a:r>
              <a:rPr lang="en-US" dirty="0" smtClean="0"/>
              <a:t>: </a:t>
            </a:r>
            <a:r>
              <a:rPr lang="en-US" dirty="0"/>
              <a:t>What is NLP </a:t>
            </a:r>
          </a:p>
          <a:p>
            <a:r>
              <a:rPr lang="en-US" dirty="0"/>
              <a:t> </a:t>
            </a:r>
            <a:endParaRPr lang="en-US" sz="1400" dirty="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NLP stands for Neuro Linguistic Programming. It is a collection of methods for professional communication, both for meaning oriented intrapersonal communication, and for receiver-oriented interpersonal communication.</a:t>
            </a:r>
          </a:p>
          <a:p>
            <a:r>
              <a:rPr lang="en-US" sz="1600" b="0" dirty="0" smtClean="0">
                <a:latin typeface="Calibri" panose="020F0502020204030204" pitchFamily="34" charset="0"/>
                <a:cs typeface="Calibri" panose="020F0502020204030204" pitchFamily="34" charset="0"/>
              </a:rPr>
              <a:t>The inventors of NLP are: Dr. Richard </a:t>
            </a:r>
            <a:r>
              <a:rPr lang="en-US" sz="1600" b="0" dirty="0" err="1" smtClean="0">
                <a:latin typeface="Calibri" panose="020F0502020204030204" pitchFamily="34" charset="0"/>
                <a:cs typeface="Calibri" panose="020F0502020204030204" pitchFamily="34" charset="0"/>
              </a:rPr>
              <a:t>Bandler</a:t>
            </a:r>
            <a:r>
              <a:rPr lang="en-US" sz="1600" b="0" dirty="0" smtClean="0">
                <a:latin typeface="Calibri" panose="020F0502020204030204" pitchFamily="34" charset="0"/>
                <a:cs typeface="Calibri" panose="020F0502020204030204" pitchFamily="34" charset="0"/>
              </a:rPr>
              <a:t>, Dr. John Grinder, Leslie Cameron-</a:t>
            </a:r>
            <a:r>
              <a:rPr lang="en-US" sz="1600" b="0" dirty="0" err="1" smtClean="0">
                <a:latin typeface="Calibri" panose="020F0502020204030204" pitchFamily="34" charset="0"/>
                <a:cs typeface="Calibri" panose="020F0502020204030204" pitchFamily="34" charset="0"/>
              </a:rPr>
              <a:t>Bandler</a:t>
            </a:r>
            <a:r>
              <a:rPr lang="en-US" sz="1600" b="0" dirty="0" smtClean="0">
                <a:latin typeface="Calibri" panose="020F0502020204030204" pitchFamily="34" charset="0"/>
                <a:cs typeface="Calibri" panose="020F0502020204030204" pitchFamily="34" charset="0"/>
              </a:rPr>
              <a:t>, Judith </a:t>
            </a:r>
            <a:r>
              <a:rPr lang="en-US" sz="1600" b="0" dirty="0" err="1" smtClean="0">
                <a:latin typeface="Calibri" panose="020F0502020204030204" pitchFamily="34" charset="0"/>
                <a:cs typeface="Calibri" panose="020F0502020204030204" pitchFamily="34" charset="0"/>
              </a:rPr>
              <a:t>DeLozier</a:t>
            </a:r>
            <a:r>
              <a:rPr lang="en-US" sz="1600" b="0" dirty="0" smtClean="0">
                <a:latin typeface="Calibri" panose="020F0502020204030204" pitchFamily="34" charset="0"/>
                <a:cs typeface="Calibri" panose="020F0502020204030204" pitchFamily="34" charset="0"/>
              </a:rPr>
              <a:t>, Robert </a:t>
            </a:r>
            <a:r>
              <a:rPr lang="en-US" sz="1600" b="0" dirty="0" err="1" smtClean="0">
                <a:latin typeface="Calibri" panose="020F0502020204030204" pitchFamily="34" charset="0"/>
                <a:cs typeface="Calibri" panose="020F0502020204030204" pitchFamily="34" charset="0"/>
              </a:rPr>
              <a:t>Dilts</a:t>
            </a:r>
            <a:r>
              <a:rPr lang="en-US" sz="1600" b="0" dirty="0" smtClean="0">
                <a:latin typeface="Calibri" panose="020F0502020204030204" pitchFamily="34" charset="0"/>
                <a:cs typeface="Calibri" panose="020F0502020204030204" pitchFamily="34" charset="0"/>
              </a:rPr>
              <a:t>.</a:t>
            </a:r>
          </a:p>
          <a:p>
            <a:endParaRPr lang="en-US" sz="1600" b="0"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The first phase of the development of NLP started from 1972 to 1978 at the University of California in Santa Cruz. The NLP inventors modeled: Dr. Fritz </a:t>
            </a:r>
            <a:r>
              <a:rPr lang="en-US" sz="1600" b="0" dirty="0" err="1" smtClean="0">
                <a:latin typeface="Calibri" panose="020F0502020204030204" pitchFamily="34" charset="0"/>
                <a:cs typeface="Calibri" panose="020F0502020204030204" pitchFamily="34" charset="0"/>
              </a:rPr>
              <a:t>Perls</a:t>
            </a:r>
            <a:r>
              <a:rPr lang="en-US" sz="1600" b="0" dirty="0" smtClean="0">
                <a:latin typeface="Calibri" panose="020F0502020204030204" pitchFamily="34" charset="0"/>
                <a:cs typeface="Calibri" panose="020F0502020204030204" pitchFamily="34" charset="0"/>
              </a:rPr>
              <a:t> (psychoanalyst, founder of Gestalt Therapy), Dr. Virginia </a:t>
            </a:r>
            <a:r>
              <a:rPr lang="en-US" sz="1600" b="0" dirty="0" err="1" smtClean="0">
                <a:latin typeface="Calibri" panose="020F0502020204030204" pitchFamily="34" charset="0"/>
                <a:cs typeface="Calibri" panose="020F0502020204030204" pitchFamily="34" charset="0"/>
              </a:rPr>
              <a:t>Satir</a:t>
            </a:r>
            <a:r>
              <a:rPr lang="en-US" sz="1600" b="0" dirty="0" smtClean="0">
                <a:latin typeface="Calibri" panose="020F0502020204030204" pitchFamily="34" charset="0"/>
                <a:cs typeface="Calibri" panose="020F0502020204030204" pitchFamily="34" charset="0"/>
              </a:rPr>
              <a:t> (founder of family therapy) and Prof. Dr. Milton Erickson (hypnotherapy), based on the scientific work of William James (cognitive psychology), Alfred </a:t>
            </a:r>
            <a:r>
              <a:rPr lang="en-US" sz="1600" b="0" dirty="0" err="1" smtClean="0">
                <a:latin typeface="Calibri" panose="020F0502020204030204" pitchFamily="34" charset="0"/>
                <a:cs typeface="Calibri" panose="020F0502020204030204" pitchFamily="34" charset="0"/>
              </a:rPr>
              <a:t>Corzybski</a:t>
            </a:r>
            <a:r>
              <a:rPr lang="en-US" sz="1600" b="0" dirty="0" smtClean="0">
                <a:latin typeface="Calibri" panose="020F0502020204030204" pitchFamily="34" charset="0"/>
                <a:cs typeface="Calibri" panose="020F0502020204030204" pitchFamily="34" charset="0"/>
              </a:rPr>
              <a:t> (general semantics), Gregory Bateson (system theory), Albert Bandura (learning theory) and Noam Chomsky (linguistics).</a:t>
            </a:r>
          </a:p>
          <a:p>
            <a:endParaRPr lang="en-US" sz="1600" b="0"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After 1978, NLP users modeled successful communicators from all walks of life: business, psychotherapy, sports, knowledge, education, employee communications, team development, coaching, ...</a:t>
            </a:r>
          </a:p>
          <a:p>
            <a:r>
              <a:rPr lang="en-US" sz="1600" b="0" dirty="0" smtClean="0">
                <a:latin typeface="Calibri" panose="020F0502020204030204" pitchFamily="34" charset="0"/>
                <a:cs typeface="Calibri" panose="020F0502020204030204" pitchFamily="34" charset="0"/>
              </a:rPr>
              <a:t>From the results, they have developed NLP methods and step-by-step instructions designed to help people to imitate the skills of highly successful people and discover their own particularity.</a:t>
            </a:r>
            <a:endParaRPr lang="en-US"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73069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32202"/>
          </a:xfrm>
          <a:prstGeom prst="rect">
            <a:avLst/>
          </a:prstGeom>
          <a:noFill/>
        </p:spPr>
        <p:txBody>
          <a:bodyPr wrap="square" rtlCol="0">
            <a:spAutoFit/>
          </a:bodyPr>
          <a:lstStyle/>
          <a:p>
            <a:r>
              <a:rPr lang="en-US" dirty="0"/>
              <a:t>Card 28: Change History</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It's never too late to have had a happy childhood. From inside of us, "inner children" watch  what is happening out there, and react. As they sit at the emotion lever, these reactions are often very intense and inappropriate. This NLP intervention provides resources for our "inner children".</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Problem: Recall a disruptive initial feeling with associated VAK trance (see K13) and try to find a movement of your hand for it.</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To the source: Let the hand movement associated with the problem withdraw you mentally into the past. Explore the intermediate stations and the origin.</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Talk with your inner child at the origin of the problem, starting with something like: "I'm from your future". If your inner child distrusts you, you may try to build trust by showing the child, for example, that you can make the room brighter, etc. Use magic tricks for building trust.</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Resources: Give the child everything it would like to have (toys, stuffed animal, ...). Clarify responsibilities: "You live in me, and you can relax and feel comfortable here. I am responsible for what happens outside. I will also be happy to be there for you. If you need me, I'll come to you. I'm happy about you”. Do this until a wonderful feeling arises.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Enable solution resource: Express your new state of mind in a movement of your hand.</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Supply the intermediate stations and use Future Pace: Move through the intermediate steps with this hand movement. You can also confront future situations by making this hand movement.</a:t>
            </a:r>
          </a:p>
        </p:txBody>
      </p:sp>
    </p:spTree>
    <p:extLst>
      <p:ext uri="{BB962C8B-B14F-4D97-AF65-F5344CB8AC3E}">
        <p14:creationId xmlns:p14="http://schemas.microsoft.com/office/powerpoint/2010/main" val="18311875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93757"/>
          </a:xfrm>
          <a:prstGeom prst="rect">
            <a:avLst/>
          </a:prstGeom>
          <a:noFill/>
        </p:spPr>
        <p:txBody>
          <a:bodyPr wrap="square" rtlCol="0">
            <a:spAutoFit/>
          </a:bodyPr>
          <a:lstStyle/>
          <a:p>
            <a:r>
              <a:rPr lang="en-US" dirty="0"/>
              <a:t>Card 29: Context reframing</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Some reactions do not make sense in some contexts. This NLP intervention helps to find the original context of the reaction, thus enabling you not to use the disabling reaction in current contexts. In this NLP intervention, we use small pieces of paper ("point A", "V1", ...) that we lay on the floor as anchors.</a:t>
            </a:r>
          </a:p>
          <a:p>
            <a:endParaRPr lang="en-US" sz="1400" b="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Description of the problem behavior "V1" in the current context A at the "Place A" (designate a “place A” in the room). Show the problem behavior "V1" by using body language (use VAKOG, see C12).</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Move around in the room, find the original context B for behavior "V1", and designate "location B". Connect "V1" to "point B" (original context): "It belongs right here."</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Designate a place for the meta-space "Location C" and, standing in the meta-space, imagine the new desired behavior "V2" at "position D" in the room.</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Activate the desired behavior V2 in an associated way at "Place D” and send it from there to" Place A", accompanied by its specific color, sound and movement.</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Receive the solution behavior at "Place A" and try it mentally in context A. </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Ecological check using Future Pace (see C16): Imagine a future situation and watch for </a:t>
            </a:r>
            <a:r>
              <a:rPr lang="en-US" sz="1400" b="0" dirty="0" err="1" smtClean="0">
                <a:latin typeface="Calibri" panose="020F0502020204030204" pitchFamily="34" charset="0"/>
                <a:cs typeface="Calibri" panose="020F0502020204030204" pitchFamily="34" charset="0"/>
              </a:rPr>
              <a:t>incongruencies</a:t>
            </a:r>
            <a:r>
              <a:rPr lang="en-US" sz="1400" b="0" dirty="0" smtClean="0">
                <a:latin typeface="Calibri" panose="020F0502020204030204" pitchFamily="34" charset="0"/>
                <a:cs typeface="Calibri" panose="020F0502020204030204" pitchFamily="34" charset="0"/>
              </a:rPr>
              <a:t> (see C10).</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In order to find more solutions for the problem behavior displayed at "point A", we recommend the NLP intervention "Change History" (see C28).</a:t>
            </a:r>
          </a:p>
        </p:txBody>
      </p:sp>
    </p:spTree>
    <p:extLst>
      <p:ext uri="{BB962C8B-B14F-4D97-AF65-F5344CB8AC3E}">
        <p14:creationId xmlns:p14="http://schemas.microsoft.com/office/powerpoint/2010/main" val="4092764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078313"/>
          </a:xfrm>
          <a:prstGeom prst="rect">
            <a:avLst/>
          </a:prstGeom>
          <a:noFill/>
        </p:spPr>
        <p:txBody>
          <a:bodyPr wrap="square" rtlCol="0">
            <a:spAutoFit/>
          </a:bodyPr>
          <a:lstStyle/>
          <a:p>
            <a:r>
              <a:rPr lang="en-US" dirty="0"/>
              <a:t>Card 30: Six-Step Reframing</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This NLP intervention is suitable for treating unexplained symptoms and fears. It requires a lot of NLP experience.</a:t>
            </a:r>
          </a:p>
          <a:p>
            <a:endParaRPr lang="en-US" sz="1400" b="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Clarify the problem with SCORE (see C15) and thereby sow ideas, such as: "The unconscious is your friend. It manifests itself through body sensations. The manifest behavior and the underlying intent may be very different ... "</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Establish a communication with the unconscious: "Where in your body do you feel this problem? Put your hand there and welcome this part of yourself that has shown up there.” Ask this part of yourself to increase briefly what you feel, just as a sign to let you know that it is willing to communicate with you .</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Ask this part: "What is the positive intention that you want to realize with the problem behavior?" Ask it to send a sign, so you know that you have understood it correctly.</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Ask this part to meet the creative part in you and to find three new ways of behavior for the implementation of its positive intent, which are in agreement with all other components of your personality. Ask for a sign of confirmation every time you have found a new behavior.</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Make an ecological check with Future Pace (see C16).</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Ask this part to send you a sign, so you know that it is ready to take responsibility for the new behavior.</a:t>
            </a:r>
          </a:p>
        </p:txBody>
      </p:sp>
    </p:spTree>
    <p:extLst>
      <p:ext uri="{BB962C8B-B14F-4D97-AF65-F5344CB8AC3E}">
        <p14:creationId xmlns:p14="http://schemas.microsoft.com/office/powerpoint/2010/main" val="28970898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401479"/>
          </a:xfrm>
          <a:prstGeom prst="rect">
            <a:avLst/>
          </a:prstGeom>
          <a:noFill/>
        </p:spPr>
        <p:txBody>
          <a:bodyPr wrap="square" rtlCol="0">
            <a:spAutoFit/>
          </a:bodyPr>
          <a:lstStyle/>
          <a:p>
            <a:r>
              <a:rPr lang="en-US" dirty="0"/>
              <a:t>Card 31: </a:t>
            </a:r>
            <a:r>
              <a:rPr lang="en-US" dirty="0" err="1"/>
              <a:t>Submodality</a:t>
            </a:r>
            <a:r>
              <a:rPr lang="en-US" dirty="0"/>
              <a:t> transfer</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In card 12, </a:t>
            </a:r>
            <a:r>
              <a:rPr lang="en-US" sz="1400" b="0" dirty="0" err="1" smtClean="0">
                <a:latin typeface="Calibri" panose="020F0502020204030204" pitchFamily="34" charset="0"/>
                <a:cs typeface="Calibri" panose="020F0502020204030204" pitchFamily="34" charset="0"/>
              </a:rPr>
              <a:t>submodalities</a:t>
            </a:r>
            <a:r>
              <a:rPr lang="en-US" sz="1400" b="0" dirty="0" smtClean="0">
                <a:latin typeface="Calibri" panose="020F0502020204030204" pitchFamily="34" charset="0"/>
                <a:cs typeface="Calibri" panose="020F0502020204030204" pitchFamily="34" charset="0"/>
              </a:rPr>
              <a:t> are explained as sub-properties of the 5 senses. Properties in the visual field are for example: color or black and white, light or dark, large or small, near or far, ... The emotional reaction we connect to a memory or to an idea does not depend on its content, but on the internal representation of the properties. These properties can be changed by means of NLP. Whether we are afraid of something or happy, motivated or not, depends on the nature of our inner imagination.</a:t>
            </a:r>
          </a:p>
          <a:p>
            <a:endParaRPr lang="en-US" sz="1400" b="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Ask your interlocutor to remember an uncomfortable experience. Find out about the most important </a:t>
            </a:r>
            <a:r>
              <a:rPr lang="en-US" sz="1400" b="0" dirty="0" err="1" smtClean="0">
                <a:latin typeface="Calibri" panose="020F0502020204030204" pitchFamily="34" charset="0"/>
                <a:cs typeface="Calibri" panose="020F0502020204030204" pitchFamily="34" charset="0"/>
              </a:rPr>
              <a:t>submodalities</a:t>
            </a:r>
            <a:r>
              <a:rPr lang="en-US" sz="1400" b="0" dirty="0" smtClean="0">
                <a:latin typeface="Calibri" panose="020F0502020204030204" pitchFamily="34" charset="0"/>
                <a:cs typeface="Calibri" panose="020F0502020204030204" pitchFamily="34" charset="0"/>
              </a:rPr>
              <a:t> of the internal representation of the memory.</a:t>
            </a:r>
            <a:br>
              <a:rPr lang="en-US" sz="1400" b="0" dirty="0" smtClean="0">
                <a:latin typeface="Calibri" panose="020F0502020204030204" pitchFamily="34" charset="0"/>
                <a:cs typeface="Calibri" panose="020F0502020204030204" pitchFamily="34" charset="0"/>
              </a:rPr>
            </a:br>
            <a:r>
              <a:rPr lang="en-US" sz="1600" dirty="0" smtClean="0">
                <a:solidFill>
                  <a:srgbClr val="FF0000"/>
                </a:solidFill>
                <a:latin typeface="Calibri" panose="020F0502020204030204" pitchFamily="34" charset="0"/>
                <a:cs typeface="Calibri" panose="020F0502020204030204" pitchFamily="34" charset="0"/>
              </a:rPr>
              <a:t>V: </a:t>
            </a:r>
            <a:r>
              <a:rPr lang="en-US" sz="1400" b="0" dirty="0" smtClean="0">
                <a:latin typeface="Calibri" panose="020F0502020204030204" pitchFamily="34" charset="0"/>
                <a:cs typeface="Calibri" panose="020F0502020204030204" pitchFamily="34" charset="0"/>
              </a:rPr>
              <a:t>Image or film, color or black and white, light or dark, associated or dissociated, where is it located in the room,...?</a:t>
            </a:r>
            <a:br>
              <a:rPr lang="en-US" sz="1400" b="0" dirty="0" smtClean="0">
                <a:latin typeface="Calibri" panose="020F0502020204030204" pitchFamily="34" charset="0"/>
                <a:cs typeface="Calibri" panose="020F0502020204030204" pitchFamily="34" charset="0"/>
              </a:rPr>
            </a:br>
            <a:r>
              <a:rPr lang="en-US" sz="1600" dirty="0" smtClean="0">
                <a:solidFill>
                  <a:srgbClr val="FF0000"/>
                </a:solidFill>
                <a:latin typeface="Calibri" panose="020F0502020204030204" pitchFamily="34" charset="0"/>
                <a:cs typeface="Calibri" panose="020F0502020204030204" pitchFamily="34" charset="0"/>
              </a:rPr>
              <a:t>A: </a:t>
            </a:r>
            <a:r>
              <a:rPr lang="en-US" sz="1400" b="0" dirty="0" smtClean="0">
                <a:latin typeface="Calibri" panose="020F0502020204030204" pitchFamily="34" charset="0"/>
                <a:cs typeface="Calibri" panose="020F0502020204030204" pitchFamily="34" charset="0"/>
              </a:rPr>
              <a:t>monotonic or melodic, loud or soft, from near or far,…?</a:t>
            </a:r>
            <a:br>
              <a:rPr lang="en-US" sz="1400" b="0" dirty="0" smtClean="0">
                <a:latin typeface="Calibri" panose="020F0502020204030204" pitchFamily="34" charset="0"/>
                <a:cs typeface="Calibri" panose="020F0502020204030204" pitchFamily="34" charset="0"/>
              </a:rPr>
            </a:br>
            <a:r>
              <a:rPr lang="en-US" sz="1600" dirty="0" smtClean="0">
                <a:solidFill>
                  <a:srgbClr val="FF0000"/>
                </a:solidFill>
                <a:latin typeface="Calibri" panose="020F0502020204030204" pitchFamily="34" charset="0"/>
                <a:cs typeface="Calibri" panose="020F0502020204030204" pitchFamily="34" charset="0"/>
              </a:rPr>
              <a:t>K: </a:t>
            </a:r>
            <a:r>
              <a:rPr lang="en-US" sz="1400" b="0" dirty="0" smtClean="0">
                <a:latin typeface="Calibri" panose="020F0502020204030204" pitchFamily="34" charset="0"/>
                <a:cs typeface="Calibri" panose="020F0502020204030204" pitchFamily="34" charset="0"/>
              </a:rPr>
              <a:t>heavy or light, with or without movement, location and nature of the correspondent body sensation,…?</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Then ask the same questions to find out about the most important </a:t>
            </a:r>
            <a:r>
              <a:rPr lang="en-US" sz="1400" b="0" dirty="0" err="1" smtClean="0">
                <a:latin typeface="Calibri" panose="020F0502020204030204" pitchFamily="34" charset="0"/>
                <a:cs typeface="Calibri" panose="020F0502020204030204" pitchFamily="34" charset="0"/>
              </a:rPr>
              <a:t>submodalities</a:t>
            </a:r>
            <a:r>
              <a:rPr lang="en-US" sz="1400" b="0" dirty="0" smtClean="0">
                <a:latin typeface="Calibri" panose="020F0502020204030204" pitchFamily="34" charset="0"/>
                <a:cs typeface="Calibri" panose="020F0502020204030204" pitchFamily="34" charset="0"/>
              </a:rPr>
              <a:t> of a wonderful experience.</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In which </a:t>
            </a:r>
            <a:r>
              <a:rPr lang="en-US" sz="1400" b="0" dirty="0" err="1" smtClean="0">
                <a:latin typeface="Calibri" panose="020F0502020204030204" pitchFamily="34" charset="0"/>
                <a:cs typeface="Calibri" panose="020F0502020204030204" pitchFamily="34" charset="0"/>
              </a:rPr>
              <a:t>submodalities</a:t>
            </a:r>
            <a:r>
              <a:rPr lang="en-US" sz="1400" b="0" dirty="0" smtClean="0">
                <a:latin typeface="Calibri" panose="020F0502020204030204" pitchFamily="34" charset="0"/>
                <a:cs typeface="Calibri" panose="020F0502020204030204" pitchFamily="34" charset="0"/>
              </a:rPr>
              <a:t> do these two memories differ?</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Change the effect of the unpleasant experience by asking your interlocutor to transfer the </a:t>
            </a:r>
            <a:r>
              <a:rPr lang="en-US" sz="1400" b="0" dirty="0" err="1" smtClean="0">
                <a:latin typeface="Calibri" panose="020F0502020204030204" pitchFamily="34" charset="0"/>
                <a:cs typeface="Calibri" panose="020F0502020204030204" pitchFamily="34" charset="0"/>
              </a:rPr>
              <a:t>submodalities</a:t>
            </a:r>
            <a:r>
              <a:rPr lang="en-US" sz="1400" b="0" dirty="0" smtClean="0">
                <a:latin typeface="Calibri" panose="020F0502020204030204" pitchFamily="34" charset="0"/>
                <a:cs typeface="Calibri" panose="020F0502020204030204" pitchFamily="34" charset="0"/>
              </a:rPr>
              <a:t> of the wonderful experience to the unpleasant experience. </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Clarify the ecology (see C16).</a:t>
            </a:r>
          </a:p>
          <a:p>
            <a:pPr marL="342900" indent="-342900">
              <a:spcBef>
                <a:spcPts val="600"/>
              </a:spcBef>
              <a:buFont typeface="+mj-lt"/>
              <a:buAutoNum type="arabicPeriod"/>
            </a:pPr>
            <a:endParaRPr lang="en-US" sz="1500" b="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20542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755148"/>
          </a:xfrm>
          <a:prstGeom prst="rect">
            <a:avLst/>
          </a:prstGeom>
          <a:noFill/>
        </p:spPr>
        <p:txBody>
          <a:bodyPr wrap="square" rtlCol="0">
            <a:spAutoFit/>
          </a:bodyPr>
          <a:lstStyle/>
          <a:p>
            <a:r>
              <a:rPr lang="en-US" dirty="0"/>
              <a:t>Card 32: Praline format</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This </a:t>
            </a:r>
            <a:r>
              <a:rPr lang="en-US" sz="1600" b="0" dirty="0" err="1" smtClean="0">
                <a:latin typeface="Calibri" panose="020F0502020204030204" pitchFamily="34" charset="0"/>
                <a:cs typeface="Calibri" panose="020F0502020204030204" pitchFamily="34" charset="0"/>
              </a:rPr>
              <a:t>submodality</a:t>
            </a:r>
            <a:r>
              <a:rPr lang="en-US" sz="1600" b="0" dirty="0" smtClean="0">
                <a:latin typeface="Calibri" panose="020F0502020204030204" pitchFamily="34" charset="0"/>
                <a:cs typeface="Calibri" panose="020F0502020204030204" pitchFamily="34" charset="0"/>
              </a:rPr>
              <a:t> format is well suited to build motivation for things you do not like to do. “Associated” means that you see something the way you usually see it through your eyes. This creates the feeling that something can be. “Dissociated” means that you see yourself from outside. This creates the feeling that you want to go there.</a:t>
            </a:r>
          </a:p>
          <a:p>
            <a:endParaRPr lang="en-US" sz="1400" b="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Get inside an </a:t>
            </a:r>
            <a:r>
              <a:rPr lang="en-US" sz="1600" dirty="0" smtClean="0">
                <a:latin typeface="Calibri" panose="020F0502020204030204" pitchFamily="34" charset="0"/>
                <a:cs typeface="Calibri" panose="020F0502020204030204" pitchFamily="34" charset="0"/>
              </a:rPr>
              <a:t>associated picture </a:t>
            </a:r>
            <a:r>
              <a:rPr lang="en-US" sz="1600" b="0" dirty="0" smtClean="0">
                <a:latin typeface="Calibri" panose="020F0502020204030204" pitchFamily="34" charset="0"/>
                <a:cs typeface="Calibri" panose="020F0502020204030204" pitchFamily="34" charset="0"/>
              </a:rPr>
              <a:t>of something you irresistibly like (e.g. chocolate). Place the picture to the side in your imagination.</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Create a </a:t>
            </a:r>
            <a:r>
              <a:rPr lang="en-US" sz="1600" dirty="0" smtClean="0">
                <a:latin typeface="Calibri" panose="020F0502020204030204" pitchFamily="34" charset="0"/>
                <a:cs typeface="Calibri" panose="020F0502020204030204" pitchFamily="34" charset="0"/>
              </a:rPr>
              <a:t>dissociated picture </a:t>
            </a:r>
            <a:r>
              <a:rPr lang="en-US" sz="1600" b="0" dirty="0" smtClean="0">
                <a:latin typeface="Calibri" panose="020F0502020204030204" pitchFamily="34" charset="0"/>
                <a:cs typeface="Calibri" panose="020F0502020204030204" pitchFamily="34" charset="0"/>
              </a:rPr>
              <a:t>of yourself as you do something you would like to be more motivated for. </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Clarify internally whether it is okay for </a:t>
            </a:r>
            <a:r>
              <a:rPr lang="en-US" sz="1600" dirty="0" smtClean="0">
                <a:latin typeface="Calibri" panose="020F0502020204030204" pitchFamily="34" charset="0"/>
                <a:cs typeface="Calibri" panose="020F0502020204030204" pitchFamily="34" charset="0"/>
              </a:rPr>
              <a:t>all inner areas </a:t>
            </a:r>
            <a:r>
              <a:rPr lang="en-US" sz="1600" b="0" dirty="0" smtClean="0">
                <a:latin typeface="Calibri" panose="020F0502020204030204" pitchFamily="34" charset="0"/>
                <a:cs typeface="Calibri" panose="020F0502020204030204" pitchFamily="34" charset="0"/>
              </a:rPr>
              <a:t>that you enjoy doing the job.</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Imagine the dissociated image 2, and directly behind it the first motivational associated image. Make a small hole in image 2, so that the first image becomes visible behind it. Make the hole several times larger and smaller.</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Now look at image 2 again and experience its new effect.</a:t>
            </a:r>
          </a:p>
        </p:txBody>
      </p:sp>
    </p:spTree>
    <p:extLst>
      <p:ext uri="{BB962C8B-B14F-4D97-AF65-F5344CB8AC3E}">
        <p14:creationId xmlns:p14="http://schemas.microsoft.com/office/powerpoint/2010/main" val="3898661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724644"/>
          </a:xfrm>
          <a:prstGeom prst="rect">
            <a:avLst/>
          </a:prstGeom>
          <a:noFill/>
        </p:spPr>
        <p:txBody>
          <a:bodyPr wrap="square" rtlCol="0">
            <a:spAutoFit/>
          </a:bodyPr>
          <a:lstStyle/>
          <a:p>
            <a:r>
              <a:rPr lang="en-US" dirty="0"/>
              <a:t>Card 33: Swish</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This </a:t>
            </a:r>
            <a:r>
              <a:rPr lang="en-US" sz="1400" b="0" dirty="0" err="1" smtClean="0">
                <a:latin typeface="Calibri" panose="020F0502020204030204" pitchFamily="34" charset="0"/>
                <a:cs typeface="Calibri" panose="020F0502020204030204" pitchFamily="34" charset="0"/>
              </a:rPr>
              <a:t>submodality</a:t>
            </a:r>
            <a:r>
              <a:rPr lang="en-US" sz="1400" b="0" dirty="0" smtClean="0">
                <a:latin typeface="Calibri" panose="020F0502020204030204" pitchFamily="34" charset="0"/>
                <a:cs typeface="Calibri" panose="020F0502020204030204" pitchFamily="34" charset="0"/>
              </a:rPr>
              <a:t> intervention is a good way to change unwanted behavior.</a:t>
            </a:r>
          </a:p>
          <a:p>
            <a:pPr>
              <a:spcBef>
                <a:spcPts val="600"/>
              </a:spcBef>
            </a:pPr>
            <a:r>
              <a:rPr lang="en-US" sz="1400" dirty="0" smtClean="0">
                <a:latin typeface="Calibri" panose="020F0502020204030204" pitchFamily="34" charset="0"/>
                <a:cs typeface="Calibri" panose="020F0502020204030204" pitchFamily="34" charset="0"/>
              </a:rPr>
              <a:t>S</a:t>
            </a:r>
            <a:r>
              <a:rPr lang="en-US" sz="1400" dirty="0" smtClean="0">
                <a:latin typeface="Calibri" panose="020F0502020204030204" pitchFamily="34" charset="0"/>
                <a:cs typeface="Calibri" panose="020F0502020204030204" pitchFamily="34" charset="0"/>
              </a:rPr>
              <a:t>equence of s</a:t>
            </a:r>
            <a:r>
              <a:rPr lang="en-US" sz="14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300" dirty="0" smtClean="0">
                <a:latin typeface="Calibri" panose="020F0502020204030204" pitchFamily="34" charset="0"/>
                <a:cs typeface="Calibri" panose="020F0502020204030204" pitchFamily="34" charset="0"/>
              </a:rPr>
              <a:t>Associated </a:t>
            </a:r>
            <a:r>
              <a:rPr lang="en-US" sz="1300" dirty="0">
                <a:latin typeface="Calibri" panose="020F0502020204030204" pitchFamily="34" charset="0"/>
                <a:cs typeface="Calibri" panose="020F0502020204030204" pitchFamily="34" charset="0"/>
              </a:rPr>
              <a:t>problem image: </a:t>
            </a:r>
            <a:r>
              <a:rPr lang="en-US" sz="1300" b="0" dirty="0">
                <a:latin typeface="Calibri" panose="020F0502020204030204" pitchFamily="34" charset="0"/>
                <a:cs typeface="Calibri" panose="020F0502020204030204" pitchFamily="34" charset="0"/>
              </a:rPr>
              <a:t>Concentrate mentally on what triggers the unwanted behavior. </a:t>
            </a:r>
            <a:r>
              <a:rPr lang="en-US" sz="1300" b="0" dirty="0">
                <a:latin typeface="Calibri" panose="020F0502020204030204" pitchFamily="34" charset="0"/>
                <a:cs typeface="Calibri" panose="020F0502020204030204" pitchFamily="34" charset="0"/>
              </a:rPr>
              <a:t>Make the image a square and build a frame around it.</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Test whether shrinking and darkening it weakens the effect.</a:t>
            </a:r>
          </a:p>
          <a:p>
            <a:pPr marL="342900" indent="-342900">
              <a:spcBef>
                <a:spcPts val="600"/>
              </a:spcBef>
              <a:buFont typeface="+mj-lt"/>
              <a:buAutoNum type="arabicPeriod"/>
            </a:pPr>
            <a:r>
              <a:rPr lang="en-US" sz="1300" dirty="0">
                <a:latin typeface="Calibri" panose="020F0502020204030204" pitchFamily="34" charset="0"/>
                <a:cs typeface="Calibri" panose="020F0502020204030204" pitchFamily="34" charset="0"/>
              </a:rPr>
              <a:t>Dissociated target image: </a:t>
            </a:r>
            <a:r>
              <a:rPr lang="en-US" sz="1300" b="0" dirty="0">
                <a:latin typeface="Calibri" panose="020F0502020204030204" pitchFamily="34" charset="0"/>
                <a:cs typeface="Calibri" panose="020F0502020204030204" pitchFamily="34" charset="0"/>
              </a:rPr>
              <a:t>See yourself in a new image, displaying the new behavior.</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Test to see if magnification and more brightness intensify the effect of the target image.</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Clarify internally whether all inner areas agree to make this change.</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Make the problem image big and bright.</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Make the target image small and dark and place it in the lower right corner of the problem image.</a:t>
            </a:r>
          </a:p>
          <a:p>
            <a:pPr marL="342900" indent="-342900">
              <a:spcBef>
                <a:spcPts val="600"/>
              </a:spcBef>
              <a:buFont typeface="+mj-lt"/>
              <a:buAutoNum type="arabicPeriod"/>
            </a:pPr>
            <a:r>
              <a:rPr lang="en-US" sz="1300" dirty="0">
                <a:latin typeface="Calibri" panose="020F0502020204030204" pitchFamily="34" charset="0"/>
                <a:cs typeface="Calibri" panose="020F0502020204030204" pitchFamily="34" charset="0"/>
              </a:rPr>
              <a:t>Swish:</a:t>
            </a:r>
            <a:r>
              <a:rPr lang="en-US" sz="1300" b="0" dirty="0">
                <a:latin typeface="Calibri" panose="020F0502020204030204" pitchFamily="34" charset="0"/>
                <a:cs typeface="Calibri" panose="020F0502020204030204" pitchFamily="34" charset="0"/>
              </a:rPr>
              <a:t> Let the small dark image quickly become large and bright, while the problem image behind it shrinks, fades and then disappears.</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Delete the image mentally, open your eyes and look around (separator).</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Repeat the Swish several times, getting faster every time.</a:t>
            </a:r>
          </a:p>
          <a:p>
            <a:pPr marL="342900" indent="-342900">
              <a:spcBef>
                <a:spcPts val="600"/>
              </a:spcBef>
              <a:buFont typeface="+mj-lt"/>
              <a:buAutoNum type="arabicPeriod"/>
            </a:pPr>
            <a:r>
              <a:rPr lang="en-US" sz="1300" b="0" dirty="0">
                <a:latin typeface="Calibri" panose="020F0502020204030204" pitchFamily="34" charset="0"/>
                <a:cs typeface="Calibri" panose="020F0502020204030204" pitchFamily="34" charset="0"/>
              </a:rPr>
              <a:t>Test: Imagine the first picture now. If it comes with some difficulty, then the Swish intervention worked.</a:t>
            </a:r>
          </a:p>
          <a:p>
            <a:pPr marL="342900" indent="-342900">
              <a:spcBef>
                <a:spcPts val="600"/>
              </a:spcBef>
              <a:buFont typeface="+mj-lt"/>
              <a:buAutoNum type="arabicPeriod"/>
            </a:pPr>
            <a:r>
              <a:rPr lang="en-US" sz="1300" dirty="0">
                <a:latin typeface="Calibri" panose="020F0502020204030204" pitchFamily="34" charset="0"/>
                <a:cs typeface="Calibri" panose="020F0502020204030204" pitchFamily="34" charset="0"/>
              </a:rPr>
              <a:t>Alternatives: </a:t>
            </a:r>
            <a:r>
              <a:rPr lang="en-US" sz="1300" b="0" dirty="0">
                <a:latin typeface="Calibri" panose="020F0502020204030204" pitchFamily="34" charset="0"/>
                <a:cs typeface="Calibri" panose="020F0502020204030204" pitchFamily="34" charset="0"/>
              </a:rPr>
              <a:t>Instead of brightness and size, you can use distance and color. For further support, you can take each picture in one hand, and when saying “Swish”, move the target image quickly to the front while pushing the problem image back.</a:t>
            </a:r>
          </a:p>
          <a:p>
            <a:r>
              <a:rPr lang="en-US" sz="1500" b="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506458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55257"/>
          </a:xfrm>
          <a:prstGeom prst="rect">
            <a:avLst/>
          </a:prstGeom>
          <a:noFill/>
        </p:spPr>
        <p:txBody>
          <a:bodyPr wrap="square" rtlCol="0">
            <a:spAutoFit/>
          </a:bodyPr>
          <a:lstStyle/>
          <a:p>
            <a:r>
              <a:rPr lang="en-US" dirty="0"/>
              <a:t>Card 34: Fast Phobia Cure</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This </a:t>
            </a:r>
            <a:r>
              <a:rPr lang="en-US" sz="1400" b="0" dirty="0" err="1" smtClean="0">
                <a:latin typeface="Calibri" panose="020F0502020204030204" pitchFamily="34" charset="0"/>
                <a:cs typeface="Calibri" panose="020F0502020204030204" pitchFamily="34" charset="0"/>
              </a:rPr>
              <a:t>submodality</a:t>
            </a:r>
            <a:r>
              <a:rPr lang="en-US" sz="1400" b="0" dirty="0" smtClean="0">
                <a:latin typeface="Calibri" panose="020F0502020204030204" pitchFamily="34" charset="0"/>
                <a:cs typeface="Calibri" panose="020F0502020204030204" pitchFamily="34" charset="0"/>
              </a:rPr>
              <a:t> intervention is well suited for treating fears of lifts, aircrafts, dogs, ....</a:t>
            </a:r>
          </a:p>
          <a:p>
            <a:endParaRPr lang="en-US" sz="1400" b="0"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Imagine yourself sitting in a movie theater and seeing a photo of yourself on the screen, in a situation before the situation arose that triggers your fear, when everything was still okay. You know that on the opposite side there is a photo of you after the fearful situation, when you were safe again.</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Now imagine seeing yourself from the perspective of the projection room, sitting in the cinema as you look at the screen and you view the film in black and white, from the point of "everything okay", through the fearful situation, until the moment you feel "safe again".</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Now fly out of the projection room, straight into the final image of "safe again" and let this final image be colored in your mind.</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Experience physically how the whole movie in color now runs back to the initial situation very fast, where everything is still okay. At this point, you let the screen turn white, and then open your eyes.</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Experience step 4 several times, getting faster every time.</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If you no longer know the original triggering situation, you can go through steps 1.- 5. imagining three different situations – otherwise, the original situation will do.</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Shortly after the intervention, try its effect mentally and in a real life situation.</a:t>
            </a:r>
          </a:p>
        </p:txBody>
      </p:sp>
    </p:spTree>
    <p:extLst>
      <p:ext uri="{BB962C8B-B14F-4D97-AF65-F5344CB8AC3E}">
        <p14:creationId xmlns:p14="http://schemas.microsoft.com/office/powerpoint/2010/main" val="29082218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032147"/>
          </a:xfrm>
          <a:prstGeom prst="rect">
            <a:avLst/>
          </a:prstGeom>
          <a:noFill/>
        </p:spPr>
        <p:txBody>
          <a:bodyPr wrap="square" rtlCol="0">
            <a:spAutoFit/>
          </a:bodyPr>
          <a:lstStyle/>
          <a:p>
            <a:r>
              <a:rPr lang="en-US" dirty="0"/>
              <a:t>Card 35: Meta-Model 1 - Generalizations (Universal </a:t>
            </a:r>
            <a:r>
              <a:rPr lang="en-US" dirty="0" smtClean="0"/>
              <a:t>quantifiers)</a:t>
            </a:r>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The meta-model examines sentences, looking for disabling generalizations, distortions or deletions. The meta-model questions are used to restore the apparent lost portion of experience in the debilitating sentence.</a:t>
            </a:r>
          </a:p>
          <a:p>
            <a:endParaRPr lang="en-US" sz="1400" b="0"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By using generalizations (always, never, all ...), we avoid the singularity and depth of an experience. The result is boredom. Anyone who has the habit of generalizing has chosen superficiality, at least in one particular area. The meta-model questions are used to change the perception filter. When you hear that your client uses generalizations concerning a particular subject, then the following questions may help him change his perspective.</a:t>
            </a:r>
          </a:p>
          <a:p>
            <a:r>
              <a:rPr lang="en-US" sz="1400" b="0" dirty="0" smtClean="0">
                <a:latin typeface="Calibri" panose="020F0502020204030204" pitchFamily="34" charset="0"/>
                <a:cs typeface="Calibri" panose="020F0502020204030204" pitchFamily="34" charset="0"/>
              </a:rPr>
              <a:t>It is also worthwhile to look for generalizations in your own inner monologue, and possibly use this NLP intervention.</a:t>
            </a:r>
          </a:p>
          <a:p>
            <a:endParaRPr lang="en-US" sz="1400" b="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Simply end the generalization on a questioning tone: "All teachers"? "Always"? "Never?", "All"? "Every?", "All NLP practitioners?"</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Ask about or invent a counter-example: "Don’t you really know anybody who ...", or "I know ... "</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3.If it is fitting, ask for specifications: "Who exactly do you mean?" You'll be amazed about how often you will hear very specific names.</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A provocative variation is to respond with even more universal quantifiers, exaggerating, e.g.: "Aren’t we all always like that everywhere?"</a:t>
            </a:r>
          </a:p>
        </p:txBody>
      </p:sp>
    </p:spTree>
    <p:extLst>
      <p:ext uri="{BB962C8B-B14F-4D97-AF65-F5344CB8AC3E}">
        <p14:creationId xmlns:p14="http://schemas.microsoft.com/office/powerpoint/2010/main" val="24460163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24480"/>
          </a:xfrm>
          <a:prstGeom prst="rect">
            <a:avLst/>
          </a:prstGeom>
          <a:noFill/>
        </p:spPr>
        <p:txBody>
          <a:bodyPr wrap="square" rtlCol="0">
            <a:spAutoFit/>
          </a:bodyPr>
          <a:lstStyle/>
          <a:p>
            <a:r>
              <a:rPr lang="en-US" dirty="0"/>
              <a:t>Card 36: Meta-Model 2 - The Cause and Effect distortion</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People love to invent reasons, e.g.: "Because of ... (X) that’s why I'm ... (Y) ". There are supportive beliefs and debilitating beliefs. We recommend to replace limiting beliefs by supportive beliefs.</a:t>
            </a:r>
          </a:p>
          <a:p>
            <a:r>
              <a:rPr lang="en-US" sz="1400" b="0" dirty="0" smtClean="0">
                <a:latin typeface="Calibri" panose="020F0502020204030204" pitchFamily="34" charset="0"/>
                <a:cs typeface="Calibri" panose="020F0502020204030204" pitchFamily="34" charset="0"/>
              </a:rPr>
              <a:t>Beliefs typically have the form: "As X, therefore Y." By nurturing disabling convictions we avoid taking responsibility. Often disabling convictions hide power, dependence, sacrifice, guilt, anger and aggression. We often choose to feel at the mercy of something or somebody, make ourselves small, we choose confusion and accusations.</a:t>
            </a:r>
          </a:p>
          <a:p>
            <a:r>
              <a:rPr lang="en-US" sz="1400" b="0" dirty="0" smtClean="0">
                <a:latin typeface="Calibri" panose="020F0502020204030204" pitchFamily="34" charset="0"/>
                <a:cs typeface="Calibri" panose="020F0502020204030204" pitchFamily="34" charset="0"/>
              </a:rPr>
              <a:t>With the following NLP intervention you can question limiting beliefs and offer supportive beliefs instead. As such beliefs are rooted emotionally, logic doesn’t help in most cases – changing beliefs requires significant emotional irritations.</a:t>
            </a:r>
          </a:p>
          <a:p>
            <a:endParaRPr lang="en-US" sz="1400" b="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Expose the reasoning of cause and effect: </a:t>
            </a:r>
            <a:r>
              <a:rPr lang="en-US" sz="1500" b="0" i="1" dirty="0" smtClean="0">
                <a:latin typeface="Calibri" panose="020F0502020204030204" pitchFamily="34" charset="0"/>
                <a:cs typeface="Calibri" panose="020F0502020204030204" pitchFamily="34" charset="0"/>
              </a:rPr>
              <a:t>"What exactly causes ... (X) ... (Y)?"</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Irritate the reasoning: </a:t>
            </a:r>
            <a:r>
              <a:rPr lang="en-US" sz="1500" b="0" i="1" dirty="0" smtClean="0">
                <a:latin typeface="Calibri" panose="020F0502020204030204" pitchFamily="34" charset="0"/>
                <a:cs typeface="Calibri" panose="020F0502020204030204" pitchFamily="34" charset="0"/>
              </a:rPr>
              <a:t>"Where is the connection?", </a:t>
            </a:r>
            <a:r>
              <a:rPr lang="en-US" sz="1500" b="0" dirty="0" smtClean="0">
                <a:latin typeface="Calibri" panose="020F0502020204030204" pitchFamily="34" charset="0"/>
                <a:cs typeface="Calibri" panose="020F0502020204030204" pitchFamily="34" charset="0"/>
              </a:rPr>
              <a:t>or </a:t>
            </a:r>
            <a:r>
              <a:rPr lang="en-US" sz="1500" b="0" i="1" dirty="0" smtClean="0">
                <a:latin typeface="Calibri" panose="020F0502020204030204" pitchFamily="34" charset="0"/>
                <a:cs typeface="Calibri" panose="020F0502020204030204" pitchFamily="34" charset="0"/>
              </a:rPr>
              <a:t>"What does the one thing have to do with the other?"</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Question the generalization: "Does X always mean Y?" or </a:t>
            </a:r>
            <a:r>
              <a:rPr lang="en-US" sz="1500" b="0" i="1" dirty="0" smtClean="0">
                <a:latin typeface="Calibri" panose="020F0502020204030204" pitchFamily="34" charset="0"/>
                <a:cs typeface="Calibri" panose="020F0502020204030204" pitchFamily="34" charset="0"/>
              </a:rPr>
              <a:t>"Is it always like that when ...?"</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You can also provoke on an emotional level: </a:t>
            </a:r>
            <a:r>
              <a:rPr lang="en-US" sz="1500" b="0" i="1" dirty="0" smtClean="0">
                <a:latin typeface="Calibri" panose="020F0502020204030204" pitchFamily="34" charset="0"/>
                <a:cs typeface="Calibri" panose="020F0502020204030204" pitchFamily="34" charset="0"/>
              </a:rPr>
              <a:t>"What makes you think that?", </a:t>
            </a:r>
            <a:r>
              <a:rPr lang="en-US" sz="1500" b="0" dirty="0" smtClean="0">
                <a:latin typeface="Calibri" panose="020F0502020204030204" pitchFamily="34" charset="0"/>
                <a:cs typeface="Calibri" panose="020F0502020204030204" pitchFamily="34" charset="0"/>
              </a:rPr>
              <a:t>or question the generalization contained therein: </a:t>
            </a:r>
            <a:r>
              <a:rPr lang="en-US" sz="1500" b="0" i="1" dirty="0" smtClean="0">
                <a:latin typeface="Calibri" panose="020F0502020204030204" pitchFamily="34" charset="0"/>
                <a:cs typeface="Calibri" panose="020F0502020204030204" pitchFamily="34" charset="0"/>
              </a:rPr>
              <a:t>"Is it always like that?"</a:t>
            </a:r>
          </a:p>
          <a:p>
            <a:pPr marL="342900" indent="-342900">
              <a:spcBef>
                <a:spcPts val="600"/>
              </a:spcBef>
              <a:buFont typeface="+mj-lt"/>
              <a:buAutoNum type="arabicPeriod"/>
            </a:pPr>
            <a:r>
              <a:rPr lang="en-US" sz="1500" b="0" dirty="0" smtClean="0">
                <a:latin typeface="Calibri" panose="020F0502020204030204" pitchFamily="34" charset="0"/>
                <a:cs typeface="Calibri" panose="020F0502020204030204" pitchFamily="34" charset="0"/>
              </a:rPr>
              <a:t>If your interlocutor shows an emotional irritation, you can offer a helpful alternative: </a:t>
            </a:r>
            <a:r>
              <a:rPr lang="en-US" sz="1500" b="0" i="1" dirty="0" smtClean="0">
                <a:latin typeface="Calibri" panose="020F0502020204030204" pitchFamily="34" charset="0"/>
                <a:cs typeface="Calibri" panose="020F0502020204030204" pitchFamily="34" charset="0"/>
              </a:rPr>
              <a:t>"Is it not rather the case ..."</a:t>
            </a:r>
          </a:p>
        </p:txBody>
      </p:sp>
    </p:spTree>
    <p:extLst>
      <p:ext uri="{BB962C8B-B14F-4D97-AF65-F5344CB8AC3E}">
        <p14:creationId xmlns:p14="http://schemas.microsoft.com/office/powerpoint/2010/main" val="16032586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278094"/>
          </a:xfrm>
          <a:prstGeom prst="rect">
            <a:avLst/>
          </a:prstGeom>
          <a:noFill/>
        </p:spPr>
        <p:txBody>
          <a:bodyPr wrap="square" rtlCol="0">
            <a:spAutoFit/>
          </a:bodyPr>
          <a:lstStyle/>
          <a:p>
            <a:r>
              <a:rPr lang="en-US" dirty="0"/>
              <a:t>Card 37: Meta-Model 3 - Modal  operators (should, must, cannot)</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Modal operators (should, must, can not ...) hint at the fact that someone relies on external authorities. People using modal operators usually avoid responsibility. Behind it usually lies overstraining and emotional pressure. Those people often have chosen helplessness, adjustment, repression and identification with the aggressor as their behavioral response.</a:t>
            </a:r>
          </a:p>
          <a:p>
            <a:r>
              <a:rPr lang="en-US" sz="1600" b="0" dirty="0" smtClean="0">
                <a:latin typeface="Calibri" panose="020F0502020204030204" pitchFamily="34" charset="0"/>
                <a:cs typeface="Calibri" panose="020F0502020204030204" pitchFamily="34" charset="0"/>
              </a:rPr>
              <a:t>This intervention is suitable only for statements which do not contain an explanatory statement. In: </a:t>
            </a:r>
            <a:r>
              <a:rPr lang="en-US" sz="1600" b="0" i="1" dirty="0" smtClean="0">
                <a:latin typeface="Calibri" panose="020F0502020204030204" pitchFamily="34" charset="0"/>
                <a:cs typeface="Calibri" panose="020F0502020204030204" pitchFamily="34" charset="0"/>
              </a:rPr>
              <a:t>"You always have to help everyone" </a:t>
            </a:r>
            <a:r>
              <a:rPr lang="en-US" sz="1600" b="0" dirty="0" smtClean="0">
                <a:latin typeface="Calibri" panose="020F0502020204030204" pitchFamily="34" charset="0"/>
                <a:cs typeface="Calibri" panose="020F0502020204030204" pitchFamily="34" charset="0"/>
              </a:rPr>
              <a:t>(deletion), the reasons why you have to do it is missing.</a:t>
            </a:r>
          </a:p>
          <a:p>
            <a:endParaRPr lang="en-US" sz="1400" b="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Ask: "What would happen if ... (they would not always help everyone)?" or "What prevents you from ... (also thinking about yourself) ?" Then you will usually get the missing part of the underlying conviction, the cause and effect link. Now continue with the questions from K36.</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In a therapeutic context you can also ask: "Who said that actually?" This variation is useful if you think that someone else has, in part unconsciously, set standards. If your client says, "My mother," then you ask him: "You always do everything your mother tells you to?"</a:t>
            </a:r>
          </a:p>
        </p:txBody>
      </p:sp>
    </p:spTree>
    <p:extLst>
      <p:ext uri="{BB962C8B-B14F-4D97-AF65-F5344CB8AC3E}">
        <p14:creationId xmlns:p14="http://schemas.microsoft.com/office/powerpoint/2010/main" val="2107392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352730" cy="4801314"/>
          </a:xfrm>
          <a:prstGeom prst="rect">
            <a:avLst/>
          </a:prstGeom>
          <a:noFill/>
        </p:spPr>
        <p:txBody>
          <a:bodyPr wrap="square" rtlCol="0">
            <a:spAutoFit/>
          </a:bodyPr>
          <a:lstStyle/>
          <a:p>
            <a:r>
              <a:rPr lang="en-US" dirty="0"/>
              <a:t>Card </a:t>
            </a:r>
            <a:r>
              <a:rPr lang="en-US" dirty="0" smtClean="0"/>
              <a:t>3: </a:t>
            </a:r>
            <a:r>
              <a:rPr lang="en-US" dirty="0"/>
              <a:t>List of NLP axioms and NLP </a:t>
            </a:r>
            <a:r>
              <a:rPr lang="en-US" dirty="0" smtClean="0"/>
              <a:t>skills</a:t>
            </a:r>
          </a:p>
          <a:p>
            <a:r>
              <a:rPr lang="en-US" dirty="0"/>
              <a:t> </a:t>
            </a:r>
            <a:endParaRPr lang="en-US" sz="1400" dirty="0">
              <a:latin typeface="Calibri" panose="020F0502020204030204" pitchFamily="34" charset="0"/>
              <a:cs typeface="Calibri" panose="020F0502020204030204" pitchFamily="34" charset="0"/>
            </a:endParaRPr>
          </a:p>
          <a:p>
            <a:r>
              <a:rPr lang="en-US" dirty="0"/>
              <a:t>NLP </a:t>
            </a:r>
            <a:r>
              <a:rPr lang="en-US" dirty="0" smtClean="0"/>
              <a:t>axioms</a:t>
            </a:r>
            <a:r>
              <a:rPr lang="en-US" dirty="0"/>
              <a:t/>
            </a:r>
            <a:br>
              <a:rPr lang="en-US" dirty="0"/>
            </a:br>
            <a:r>
              <a:rPr lang="en-US" dirty="0" smtClean="0"/>
              <a:t>	</a:t>
            </a:r>
            <a:r>
              <a:rPr lang="en-US" b="0" dirty="0" smtClean="0"/>
              <a:t>C-5 </a:t>
            </a:r>
            <a:r>
              <a:rPr lang="en-US" b="0" dirty="0"/>
              <a:t>	</a:t>
            </a:r>
            <a:r>
              <a:rPr lang="en-US" b="0" dirty="0" smtClean="0"/>
              <a:t>NLP </a:t>
            </a:r>
            <a:r>
              <a:rPr lang="en-US" b="0" dirty="0"/>
              <a:t>axioms: 5 NLP basic attitudes</a:t>
            </a:r>
            <a:br>
              <a:rPr lang="en-US" b="0" dirty="0"/>
            </a:br>
            <a:r>
              <a:rPr lang="en-US" b="0" dirty="0" smtClean="0"/>
              <a:t>	C </a:t>
            </a:r>
            <a:r>
              <a:rPr lang="en-US" b="0" dirty="0"/>
              <a:t>6 	</a:t>
            </a:r>
            <a:r>
              <a:rPr lang="en-US" b="0" dirty="0" smtClean="0"/>
              <a:t>NLP </a:t>
            </a:r>
            <a:r>
              <a:rPr lang="en-US" b="0" dirty="0"/>
              <a:t>axioms and NLP contents as </a:t>
            </a:r>
            <a:r>
              <a:rPr lang="en-US" b="0" dirty="0" smtClean="0"/>
              <a:t>wisdom</a:t>
            </a:r>
            <a:endParaRPr lang="en-US" b="0" dirty="0"/>
          </a:p>
          <a:p>
            <a:r>
              <a:rPr lang="en-US" dirty="0"/>
              <a:t> </a:t>
            </a:r>
          </a:p>
          <a:p>
            <a:r>
              <a:rPr lang="en-US" dirty="0"/>
              <a:t>NLP </a:t>
            </a:r>
            <a:r>
              <a:rPr lang="en-US" dirty="0" smtClean="0"/>
              <a:t>skills</a:t>
            </a:r>
          </a:p>
          <a:p>
            <a:r>
              <a:rPr lang="en-US" b="0" dirty="0" smtClean="0"/>
              <a:t>	C </a:t>
            </a:r>
            <a:r>
              <a:rPr lang="en-US" b="0" dirty="0"/>
              <a:t>7 	</a:t>
            </a:r>
            <a:r>
              <a:rPr lang="en-US" b="0" dirty="0" smtClean="0"/>
              <a:t>Perception </a:t>
            </a:r>
            <a:r>
              <a:rPr lang="en-US" b="0" dirty="0"/>
              <a:t>and interpretation</a:t>
            </a:r>
            <a:br>
              <a:rPr lang="en-US" b="0" dirty="0"/>
            </a:br>
            <a:r>
              <a:rPr lang="en-US" b="0" dirty="0" smtClean="0"/>
              <a:t>	C </a:t>
            </a:r>
            <a:r>
              <a:rPr lang="en-US" b="0" dirty="0"/>
              <a:t>8 	</a:t>
            </a:r>
            <a:r>
              <a:rPr lang="en-US" b="0" dirty="0" smtClean="0"/>
              <a:t>Rapport </a:t>
            </a:r>
            <a:r>
              <a:rPr lang="en-US" b="0" dirty="0"/>
              <a:t>with Backtrack and Pacing &amp; Leading </a:t>
            </a:r>
            <a:br>
              <a:rPr lang="en-US" b="0" dirty="0"/>
            </a:br>
            <a:r>
              <a:rPr lang="en-US" b="0" dirty="0" smtClean="0"/>
              <a:t>	C </a:t>
            </a:r>
            <a:r>
              <a:rPr lang="en-US" b="0" dirty="0"/>
              <a:t>9 	</a:t>
            </a:r>
            <a:r>
              <a:rPr lang="en-US" b="0" dirty="0" smtClean="0"/>
              <a:t>Verbalizing </a:t>
            </a:r>
            <a:r>
              <a:rPr lang="en-US" b="0" dirty="0"/>
              <a:t>emotional experiences</a:t>
            </a:r>
            <a:br>
              <a:rPr lang="en-US" b="0" dirty="0"/>
            </a:br>
            <a:r>
              <a:rPr lang="en-US" b="0" dirty="0" smtClean="0"/>
              <a:t>	C </a:t>
            </a:r>
            <a:r>
              <a:rPr lang="en-US" b="0" dirty="0"/>
              <a:t>10 	</a:t>
            </a:r>
            <a:r>
              <a:rPr lang="en-US" b="0" dirty="0" smtClean="0"/>
              <a:t>Dealing </a:t>
            </a:r>
            <a:r>
              <a:rPr lang="en-US" b="0" dirty="0"/>
              <a:t>with </a:t>
            </a:r>
            <a:r>
              <a:rPr lang="en-US" b="0" dirty="0" err="1"/>
              <a:t>incongruencies</a:t>
            </a:r>
            <a:r>
              <a:rPr lang="en-US" b="0" dirty="0"/>
              <a:t/>
            </a:r>
            <a:br>
              <a:rPr lang="en-US" b="0" dirty="0"/>
            </a:br>
            <a:r>
              <a:rPr lang="en-US" b="0" dirty="0" smtClean="0"/>
              <a:t>	C </a:t>
            </a:r>
            <a:r>
              <a:rPr lang="en-US" b="0" dirty="0"/>
              <a:t>11 	</a:t>
            </a:r>
            <a:r>
              <a:rPr lang="en-US" b="0" dirty="0" smtClean="0"/>
              <a:t>"</a:t>
            </a:r>
            <a:r>
              <a:rPr lang="en-US" b="0" dirty="0"/>
              <a:t>As if" technique</a:t>
            </a:r>
            <a:br>
              <a:rPr lang="en-US" b="0" dirty="0"/>
            </a:br>
            <a:r>
              <a:rPr lang="en-US" b="0" dirty="0" smtClean="0"/>
              <a:t>	C </a:t>
            </a:r>
            <a:r>
              <a:rPr lang="en-US" b="0" dirty="0"/>
              <a:t>12 	</a:t>
            </a:r>
            <a:r>
              <a:rPr lang="en-US" b="0" dirty="0" smtClean="0"/>
              <a:t>VACOG </a:t>
            </a:r>
            <a:r>
              <a:rPr lang="en-US" b="0" dirty="0"/>
              <a:t>trance</a:t>
            </a:r>
            <a:br>
              <a:rPr lang="en-US" b="0" dirty="0"/>
            </a:br>
            <a:r>
              <a:rPr lang="en-US" b="0" dirty="0" smtClean="0"/>
              <a:t>	C 13 </a:t>
            </a:r>
            <a:r>
              <a:rPr lang="en-US" b="0" dirty="0"/>
              <a:t>	</a:t>
            </a:r>
            <a:r>
              <a:rPr lang="en-US" b="0" dirty="0" smtClean="0"/>
              <a:t>VAC </a:t>
            </a:r>
            <a:r>
              <a:rPr lang="en-US" b="0" dirty="0"/>
              <a:t>language</a:t>
            </a:r>
            <a:br>
              <a:rPr lang="en-US" b="0" dirty="0"/>
            </a:br>
            <a:r>
              <a:rPr lang="en-US" b="0" dirty="0" smtClean="0"/>
              <a:t>	C </a:t>
            </a:r>
            <a:r>
              <a:rPr lang="en-US" b="0" dirty="0"/>
              <a:t>14 	</a:t>
            </a:r>
            <a:r>
              <a:rPr lang="en-US" b="0" dirty="0" smtClean="0"/>
              <a:t>Eye </a:t>
            </a:r>
            <a:r>
              <a:rPr lang="en-US" b="0" dirty="0"/>
              <a:t>movement information</a:t>
            </a:r>
            <a:br>
              <a:rPr lang="en-US" b="0" dirty="0"/>
            </a:br>
            <a:r>
              <a:rPr lang="en-US" b="0" dirty="0" smtClean="0"/>
              <a:t>	C </a:t>
            </a:r>
            <a:r>
              <a:rPr lang="en-US" b="0" dirty="0"/>
              <a:t>15 	</a:t>
            </a:r>
            <a:r>
              <a:rPr lang="en-US" b="0" dirty="0" smtClean="0"/>
              <a:t>SCORE – Moving from Symptom </a:t>
            </a:r>
            <a:r>
              <a:rPr lang="en-US" b="0" dirty="0"/>
              <a:t>to </a:t>
            </a:r>
            <a:r>
              <a:rPr lang="en-US" b="0" dirty="0" smtClean="0"/>
              <a:t>Outcome</a:t>
            </a:r>
            <a:r>
              <a:rPr lang="en-US" b="0" dirty="0"/>
              <a:t/>
            </a:r>
            <a:br>
              <a:rPr lang="en-US" b="0" dirty="0"/>
            </a:br>
            <a:r>
              <a:rPr lang="en-US" b="0" dirty="0" smtClean="0"/>
              <a:t>	C </a:t>
            </a:r>
            <a:r>
              <a:rPr lang="en-US" b="0" dirty="0"/>
              <a:t>16 	</a:t>
            </a:r>
            <a:r>
              <a:rPr lang="en-US" b="0" dirty="0" smtClean="0"/>
              <a:t>Ecology </a:t>
            </a:r>
            <a:r>
              <a:rPr lang="en-US" b="0" dirty="0"/>
              <a:t>Check with Future Pace</a:t>
            </a:r>
          </a:p>
        </p:txBody>
      </p:sp>
    </p:spTree>
    <p:extLst>
      <p:ext uri="{BB962C8B-B14F-4D97-AF65-F5344CB8AC3E}">
        <p14:creationId xmlns:p14="http://schemas.microsoft.com/office/powerpoint/2010/main" val="4552692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678204"/>
          </a:xfrm>
          <a:prstGeom prst="rect">
            <a:avLst/>
          </a:prstGeom>
          <a:noFill/>
        </p:spPr>
        <p:txBody>
          <a:bodyPr wrap="square" rtlCol="0">
            <a:spAutoFit/>
          </a:bodyPr>
          <a:lstStyle/>
          <a:p>
            <a:r>
              <a:rPr lang="en-US" dirty="0" smtClean="0"/>
              <a:t>Card 38</a:t>
            </a:r>
            <a:r>
              <a:rPr lang="en-US" dirty="0"/>
              <a:t>: Meta-Model 4 - Lost Performative</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The Lost Performative </a:t>
            </a:r>
            <a:r>
              <a:rPr lang="en-US" sz="1600" b="0" i="1" dirty="0" smtClean="0">
                <a:latin typeface="Calibri" panose="020F0502020204030204" pitchFamily="34" charset="0"/>
                <a:cs typeface="Calibri" panose="020F0502020204030204" pitchFamily="34" charset="0"/>
              </a:rPr>
              <a:t>("It is true, good, wrong. ..."</a:t>
            </a:r>
            <a:r>
              <a:rPr lang="en-US" sz="1600" b="0" dirty="0" smtClean="0">
                <a:latin typeface="Calibri" panose="020F0502020204030204" pitchFamily="34" charset="0"/>
                <a:cs typeface="Calibri" panose="020F0502020204030204" pitchFamily="34" charset="0"/>
              </a:rPr>
              <a:t>) implies a judgement in which the agent (Performer) has been lost or left out for unconscious reasons (deletion). The judgement thus appears more objective. Behind it often lies dominance/subordination and lack of flexibility. People expressing these judgements have chosen helplessness, adaptation/suppression and identification with the aggressor as their pattern of behavior.</a:t>
            </a:r>
          </a:p>
          <a:p>
            <a:r>
              <a:rPr lang="en-US" sz="1600" b="0" dirty="0" smtClean="0">
                <a:latin typeface="Calibri" panose="020F0502020204030204" pitchFamily="34" charset="0"/>
                <a:cs typeface="Calibri" panose="020F0502020204030204" pitchFamily="34" charset="0"/>
              </a:rPr>
              <a:t>Unrelated comparisons </a:t>
            </a:r>
            <a:r>
              <a:rPr lang="en-US" sz="1600" b="0" i="1" dirty="0" smtClean="0">
                <a:latin typeface="Calibri" panose="020F0502020204030204" pitchFamily="34" charset="0"/>
                <a:cs typeface="Calibri" panose="020F0502020204030204" pitchFamily="34" charset="0"/>
              </a:rPr>
              <a:t>("That's too expensive, heavy and,..."</a:t>
            </a:r>
            <a:r>
              <a:rPr lang="en-US" sz="1600" b="0" dirty="0" smtClean="0">
                <a:latin typeface="Calibri" panose="020F0502020204030204" pitchFamily="34" charset="0"/>
                <a:cs typeface="Calibri" panose="020F0502020204030204" pitchFamily="34" charset="0"/>
              </a:rPr>
              <a:t>) and clairvoyance </a:t>
            </a:r>
            <a:r>
              <a:rPr lang="en-US" sz="1600" b="0" i="1" dirty="0" smtClean="0">
                <a:latin typeface="Calibri" panose="020F0502020204030204" pitchFamily="34" charset="0"/>
                <a:cs typeface="Calibri" panose="020F0502020204030204" pitchFamily="34" charset="0"/>
              </a:rPr>
              <a:t>("He knows exactly what I think about it."</a:t>
            </a:r>
            <a:r>
              <a:rPr lang="en-US" sz="1600" b="0" dirty="0" smtClean="0">
                <a:latin typeface="Calibri" panose="020F0502020204030204" pitchFamily="34" charset="0"/>
                <a:cs typeface="Calibri" panose="020F0502020204030204" pitchFamily="34" charset="0"/>
              </a:rPr>
              <a:t>) fall in this same category.</a:t>
            </a:r>
          </a:p>
          <a:p>
            <a:r>
              <a:rPr lang="en-US" sz="1600" b="0" dirty="0" smtClean="0">
                <a:latin typeface="Calibri" panose="020F0502020204030204" pitchFamily="34" charset="0"/>
                <a:cs typeface="Calibri" panose="020F0502020204030204" pitchFamily="34" charset="0"/>
              </a:rPr>
              <a:t>By means of the meta-model questions you can take out the mist from the judgements and open a way for new decisions.</a:t>
            </a:r>
          </a:p>
          <a:p>
            <a:endParaRPr lang="en-US" sz="1400" b="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Ask: "From which standpoint?"</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 "Judged by what standard?"</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 "How do you know that this is so?"</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 "Regarding what ...?"</a:t>
            </a:r>
          </a:p>
        </p:txBody>
      </p:sp>
    </p:spTree>
    <p:extLst>
      <p:ext uri="{BB962C8B-B14F-4D97-AF65-F5344CB8AC3E}">
        <p14:creationId xmlns:p14="http://schemas.microsoft.com/office/powerpoint/2010/main" val="1488210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832092"/>
          </a:xfrm>
          <a:prstGeom prst="rect">
            <a:avLst/>
          </a:prstGeom>
          <a:noFill/>
        </p:spPr>
        <p:txBody>
          <a:bodyPr wrap="square" rtlCol="0">
            <a:spAutoFit/>
          </a:bodyPr>
          <a:lstStyle/>
          <a:p>
            <a:r>
              <a:rPr lang="en-US" dirty="0" smtClean="0"/>
              <a:t>Card </a:t>
            </a:r>
            <a:r>
              <a:rPr lang="en-US" dirty="0"/>
              <a:t>39: Meta-Model 5 - Nominalizations and nonspecific verbs</a:t>
            </a:r>
            <a:endParaRPr lang="en-US" dirty="0" smtClean="0"/>
          </a:p>
          <a:p>
            <a:endParaRPr lang="en-US"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Nominalizations</a:t>
            </a:r>
            <a:r>
              <a:rPr lang="en-US" sz="1600" b="0" dirty="0" smtClean="0">
                <a:latin typeface="Calibri" panose="020F0502020204030204" pitchFamily="34" charset="0"/>
                <a:cs typeface="Calibri" panose="020F0502020204030204" pitchFamily="34" charset="0"/>
              </a:rPr>
              <a:t> (hope, freedom, fear, shame) are verbs (processes) that have been transformed into nouns (objects). An act was turned into a  thing, and thus solidified. This makes the act appear larger and more important. In this case, you can ask questions trying to get your interlocutor to think about an activity: "What exactly do you do if you hope / feel free / ashamed /worried...?" or: "What exactly does …mean to you?” or: "How did you know that you ...?” (and continue with an undertone of doubt) “Couldn’t it be that you feel...? "</a:t>
            </a:r>
          </a:p>
          <a:p>
            <a:endParaRPr lang="en-US" sz="1600" b="0"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When you are dealing with </a:t>
            </a:r>
            <a:r>
              <a:rPr lang="en-US" sz="1600" dirty="0" smtClean="0">
                <a:latin typeface="Calibri" panose="020F0502020204030204" pitchFamily="34" charset="0"/>
                <a:cs typeface="Calibri" panose="020F0502020204030204" pitchFamily="34" charset="0"/>
              </a:rPr>
              <a:t>unspecific verbs</a:t>
            </a:r>
            <a:r>
              <a:rPr lang="en-US" sz="1600" b="0" dirty="0" smtClean="0">
                <a:latin typeface="Calibri" panose="020F0502020204030204" pitchFamily="34" charset="0"/>
                <a:cs typeface="Calibri" panose="020F0502020204030204" pitchFamily="34" charset="0"/>
              </a:rPr>
              <a:t>, try to find the lacking specific information: "How exactly ..."," What exactly ...?" The statement: "I am a smoker" consolidates the act of smoking at the identity level. The question: "What exactly do you do as a smoker?" may lead to the answer: "I smoke a cigarette every day." Now it's just a behavior. Behavior can be changed more easily than identity.</a:t>
            </a:r>
          </a:p>
          <a:p>
            <a:endParaRPr lang="en-US" sz="1600" b="0"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In nominalizations and non-specific verbs, all three processes are obvious: generalization, distortion and deletion. If they limit a person's life, we call them meta-model distortions and work with the meta-model questions to find an alternative to the limiting expression. In the Milton model (see K40-42), we use them to induce a trance.</a:t>
            </a:r>
          </a:p>
        </p:txBody>
      </p:sp>
    </p:spTree>
    <p:extLst>
      <p:ext uri="{BB962C8B-B14F-4D97-AF65-F5344CB8AC3E}">
        <p14:creationId xmlns:p14="http://schemas.microsoft.com/office/powerpoint/2010/main" val="27274675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24480"/>
          </a:xfrm>
          <a:prstGeom prst="rect">
            <a:avLst/>
          </a:prstGeom>
          <a:noFill/>
        </p:spPr>
        <p:txBody>
          <a:bodyPr wrap="square" rtlCol="0">
            <a:spAutoFit/>
          </a:bodyPr>
          <a:lstStyle/>
          <a:p>
            <a:r>
              <a:rPr lang="en-US" dirty="0" smtClean="0"/>
              <a:t>Card </a:t>
            </a:r>
            <a:r>
              <a:rPr lang="en-US" dirty="0"/>
              <a:t>40: Milton Model 1 - Inverted meta-model</a:t>
            </a:r>
            <a:r>
              <a:rPr lang="en-US" dirty="0" smtClean="0"/>
              <a:t> </a:t>
            </a:r>
            <a:r>
              <a:rPr lang="en-US" dirty="0"/>
              <a:t>verbs</a:t>
            </a:r>
            <a:endParaRPr lang="en-US" dirty="0" smtClean="0"/>
          </a:p>
          <a:p>
            <a:endParaRPr lang="en-US"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The Milton model </a:t>
            </a:r>
            <a:r>
              <a:rPr lang="en-US" sz="1600" b="0" dirty="0" smtClean="0">
                <a:latin typeface="Calibri" panose="020F0502020204030204" pitchFamily="34" charset="0"/>
                <a:cs typeface="Calibri" panose="020F0502020204030204" pitchFamily="34" charset="0"/>
              </a:rPr>
              <a:t>is named after Milton Erickson. It consists essentially of the inverted meta-model (see C35-39), vague language, embedded prompts and special trance instructions. Trance is a state produced by hypnosis.</a:t>
            </a:r>
          </a:p>
          <a:p>
            <a:pPr>
              <a:spcBef>
                <a:spcPts val="600"/>
              </a:spcBef>
            </a:pPr>
            <a:r>
              <a:rPr lang="en-US" sz="1600" b="0" dirty="0" smtClean="0">
                <a:latin typeface="Calibri" panose="020F0502020204030204" pitchFamily="34" charset="0"/>
                <a:cs typeface="Calibri" panose="020F0502020204030204" pitchFamily="34" charset="0"/>
              </a:rPr>
              <a:t>In the inverted meta-model we use the meta-model violations as hot air, which means that people go into trance states.</a:t>
            </a:r>
          </a:p>
          <a:p>
            <a:pPr>
              <a:spcBef>
                <a:spcPts val="600"/>
              </a:spcBef>
            </a:pPr>
            <a:r>
              <a:rPr lang="en-US" sz="1600" dirty="0" smtClean="0">
                <a:latin typeface="Calibri" panose="020F0502020204030204" pitchFamily="34" charset="0"/>
                <a:cs typeface="Calibri" panose="020F0502020204030204" pitchFamily="34" charset="0"/>
              </a:rPr>
              <a:t>Generalizations: </a:t>
            </a:r>
            <a:r>
              <a:rPr lang="en-US" sz="1600" b="0" dirty="0" smtClean="0">
                <a:latin typeface="Calibri" panose="020F0502020204030204" pitchFamily="34" charset="0"/>
                <a:cs typeface="Calibri" panose="020F0502020204030204" pitchFamily="34" charset="0"/>
              </a:rPr>
              <a:t>all, you always, nothing, people ...</a:t>
            </a:r>
          </a:p>
          <a:p>
            <a:pPr>
              <a:spcBef>
                <a:spcPts val="600"/>
              </a:spcBef>
            </a:pPr>
            <a:r>
              <a:rPr lang="en-US" sz="1600" dirty="0" smtClean="0">
                <a:latin typeface="Calibri" panose="020F0502020204030204" pitchFamily="34" charset="0"/>
                <a:cs typeface="Calibri" panose="020F0502020204030204" pitchFamily="34" charset="0"/>
              </a:rPr>
              <a:t>Correlations: </a:t>
            </a:r>
            <a:r>
              <a:rPr lang="en-US" sz="1600" b="0" dirty="0" smtClean="0">
                <a:latin typeface="Calibri" panose="020F0502020204030204" pitchFamily="34" charset="0"/>
                <a:cs typeface="Calibri" panose="020F0502020204030204" pitchFamily="34" charset="0"/>
              </a:rPr>
              <a:t>before, and while, then, by making, which leads to ...</a:t>
            </a:r>
          </a:p>
          <a:p>
            <a:pPr>
              <a:spcBef>
                <a:spcPts val="600"/>
              </a:spcBef>
            </a:pPr>
            <a:r>
              <a:rPr lang="en-US" sz="1600" dirty="0" smtClean="0">
                <a:latin typeface="Calibri" panose="020F0502020204030204" pitchFamily="34" charset="0"/>
                <a:cs typeface="Calibri" panose="020F0502020204030204" pitchFamily="34" charset="0"/>
              </a:rPr>
              <a:t>Modal operators: </a:t>
            </a:r>
            <a:r>
              <a:rPr lang="en-US" sz="1600" b="0" dirty="0" smtClean="0">
                <a:latin typeface="Calibri" panose="020F0502020204030204" pitchFamily="34" charset="0"/>
                <a:cs typeface="Calibri" panose="020F0502020204030204" pitchFamily="34" charset="0"/>
              </a:rPr>
              <a:t>(must, may, can) you do not need to do it immediately, you can allow yourself to, it's possible, you are able ...</a:t>
            </a:r>
          </a:p>
          <a:p>
            <a:pPr>
              <a:spcBef>
                <a:spcPts val="600"/>
              </a:spcBef>
            </a:pPr>
            <a:r>
              <a:rPr lang="en-US" sz="1600" dirty="0" smtClean="0">
                <a:latin typeface="Calibri" panose="020F0502020204030204" pitchFamily="34" charset="0"/>
                <a:cs typeface="Calibri" panose="020F0502020204030204" pitchFamily="34" charset="0"/>
              </a:rPr>
              <a:t>Ratings: </a:t>
            </a:r>
            <a:r>
              <a:rPr lang="en-US" sz="1600" b="0" dirty="0" smtClean="0">
                <a:latin typeface="Calibri" panose="020F0502020204030204" pitchFamily="34" charset="0"/>
                <a:cs typeface="Calibri" panose="020F0502020204030204" pitchFamily="34" charset="0"/>
              </a:rPr>
              <a:t>it's good, right, makes sense ...</a:t>
            </a:r>
          </a:p>
          <a:p>
            <a:pPr>
              <a:spcBef>
                <a:spcPts val="600"/>
              </a:spcBef>
            </a:pPr>
            <a:r>
              <a:rPr lang="en-US" sz="1600" dirty="0" smtClean="0">
                <a:latin typeface="Calibri" panose="020F0502020204030204" pitchFamily="34" charset="0"/>
                <a:cs typeface="Calibri" panose="020F0502020204030204" pitchFamily="34" charset="0"/>
              </a:rPr>
              <a:t>Non-specific verbs / nouns / nominalizations: </a:t>
            </a:r>
            <a:r>
              <a:rPr lang="en-US" sz="1600" b="0" dirty="0" smtClean="0">
                <a:latin typeface="Calibri" panose="020F0502020204030204" pitchFamily="34" charset="0"/>
                <a:cs typeface="Calibri" panose="020F0502020204030204" pitchFamily="34" charset="0"/>
              </a:rPr>
              <a:t>lightness, freedom, let experiences happen, feel ...</a:t>
            </a:r>
          </a:p>
          <a:p>
            <a:pPr>
              <a:spcBef>
                <a:spcPts val="600"/>
              </a:spcBef>
            </a:pPr>
            <a:r>
              <a:rPr lang="en-US" sz="1600" dirty="0" smtClean="0">
                <a:latin typeface="Calibri" panose="020F0502020204030204" pitchFamily="34" charset="0"/>
                <a:cs typeface="Calibri" panose="020F0502020204030204" pitchFamily="34" charset="0"/>
              </a:rPr>
              <a:t>Example: </a:t>
            </a:r>
            <a:r>
              <a:rPr lang="en-US" sz="1600" b="0" dirty="0" smtClean="0">
                <a:latin typeface="Calibri" panose="020F0502020204030204" pitchFamily="34" charset="0"/>
                <a:cs typeface="Calibri" panose="020F0502020204030204" pitchFamily="34" charset="0"/>
              </a:rPr>
              <a:t>"Everyone knows even before he thinks and as he opens up, that they can afford and that it is correct to follow their own rhythm, the lightness and joy that leads to the fact that the experience becomes deeper with every breath as you follow my words and you need not close your eyes immediately or go into a deep trance, because it is better to feel at ease and to follow your own thoughts step by step... "</a:t>
            </a:r>
          </a:p>
        </p:txBody>
      </p:sp>
    </p:spTree>
    <p:extLst>
      <p:ext uri="{BB962C8B-B14F-4D97-AF65-F5344CB8AC3E}">
        <p14:creationId xmlns:p14="http://schemas.microsoft.com/office/powerpoint/2010/main" val="2563505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832092"/>
          </a:xfrm>
          <a:prstGeom prst="rect">
            <a:avLst/>
          </a:prstGeom>
          <a:noFill/>
        </p:spPr>
        <p:txBody>
          <a:bodyPr wrap="square" rtlCol="0">
            <a:spAutoFit/>
          </a:bodyPr>
          <a:lstStyle/>
          <a:p>
            <a:r>
              <a:rPr lang="en-US" dirty="0" smtClean="0"/>
              <a:t>Card </a:t>
            </a:r>
            <a:r>
              <a:rPr lang="en-US" dirty="0"/>
              <a:t>41: Milton-Model 2 - Vague language and Go First</a:t>
            </a:r>
            <a:endParaRPr lang="en-US" dirty="0" smtClean="0"/>
          </a:p>
          <a:p>
            <a:endParaRPr lang="en-US"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Vague language </a:t>
            </a:r>
            <a:r>
              <a:rPr lang="en-US" sz="1600" b="0" dirty="0" smtClean="0">
                <a:latin typeface="Calibri" panose="020F0502020204030204" pitchFamily="34" charset="0"/>
                <a:cs typeface="Calibri" panose="020F0502020204030204" pitchFamily="34" charset="0"/>
              </a:rPr>
              <a:t>is hot air, which allows the trance instructor to say nothing and help the person who is being initiated to go into a trance.</a:t>
            </a:r>
          </a:p>
          <a:p>
            <a:endParaRPr lang="en-US" sz="1600" b="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Go First </a:t>
            </a:r>
            <a:r>
              <a:rPr lang="en-US" sz="1600" b="0" dirty="0" smtClean="0">
                <a:latin typeface="Calibri" panose="020F0502020204030204" pitchFamily="34" charset="0"/>
                <a:cs typeface="Calibri" panose="020F0502020204030204" pitchFamily="34" charset="0"/>
              </a:rPr>
              <a:t>means that it is best if the instructor goes himself into the state in which he wants to lead the other person. Then his condition is being communicated in his words.</a:t>
            </a:r>
          </a:p>
          <a:p>
            <a:endParaRPr lang="en-US" sz="1600" b="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Example: </a:t>
            </a:r>
            <a:r>
              <a:rPr lang="en-US" sz="1600" b="0" dirty="0" smtClean="0">
                <a:latin typeface="Calibri" panose="020F0502020204030204" pitchFamily="34" charset="0"/>
                <a:cs typeface="Calibri" panose="020F0502020204030204" pitchFamily="34" charset="0"/>
              </a:rPr>
              <a:t>"Maybe you just want to follow your own thoughts first and it may be that you feel completely inside yourself or maybe somewhere else and as you inhale and exhale, the breath will help you, without you needing to know how that works, to experience a deep sense of well-being or something else that you can enjoy, and I ask you to take your time for this kind of your very own experience ... "</a:t>
            </a:r>
          </a:p>
          <a:p>
            <a:endParaRPr lang="en-US" sz="1600" b="0"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If you can use these language patterns at will, you will notice how often they are used quite unconsciously in all sorts of business contexts and everyday life situations, and how often people speak sentences that have no real content. This is often the case especially in official speeches and addresses held by business leaders. And you can afford to practice it so that you can use it deliberately where it is useful, to continue negotiations or to achieve better results.</a:t>
            </a:r>
          </a:p>
        </p:txBody>
      </p:sp>
    </p:spTree>
    <p:extLst>
      <p:ext uri="{BB962C8B-B14F-4D97-AF65-F5344CB8AC3E}">
        <p14:creationId xmlns:p14="http://schemas.microsoft.com/office/powerpoint/2010/main" val="22393742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4585871"/>
          </a:xfrm>
          <a:prstGeom prst="rect">
            <a:avLst/>
          </a:prstGeom>
          <a:noFill/>
        </p:spPr>
        <p:txBody>
          <a:bodyPr wrap="square" rtlCol="0">
            <a:spAutoFit/>
          </a:bodyPr>
          <a:lstStyle/>
          <a:p>
            <a:r>
              <a:rPr lang="en-US" dirty="0" smtClean="0"/>
              <a:t>Card </a:t>
            </a:r>
            <a:r>
              <a:rPr lang="en-US" dirty="0"/>
              <a:t>42: Milton-Model 3 - Embedded </a:t>
            </a:r>
            <a:r>
              <a:rPr lang="en-US" sz="1800" dirty="0" smtClean="0">
                <a:latin typeface="Calibri" panose="020F0502020204030204" pitchFamily="34" charset="0"/>
                <a:cs typeface="Calibri" panose="020F0502020204030204" pitchFamily="34" charset="0"/>
              </a:rPr>
              <a:t>suggestions</a:t>
            </a:r>
            <a:endParaRPr lang="en-US" dirty="0" smtClean="0"/>
          </a:p>
          <a:p>
            <a:endParaRPr lang="en-US"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Embedded suggestions </a:t>
            </a:r>
            <a:r>
              <a:rPr lang="en-US" sz="1600" b="0" dirty="0" smtClean="0">
                <a:latin typeface="Calibri" panose="020F0502020204030204" pitchFamily="34" charset="0"/>
                <a:cs typeface="Calibri" panose="020F0502020204030204" pitchFamily="34" charset="0"/>
              </a:rPr>
              <a:t>in the Milton-model are accentuated by body language and covertly distinguished from the other parts of the sentence by using another speaker direction, volume or emphasis.</a:t>
            </a:r>
          </a:p>
          <a:p>
            <a:endParaRPr lang="en-US" sz="1600" b="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Business Example: </a:t>
            </a:r>
            <a:r>
              <a:rPr lang="en-US" sz="1600" b="0" dirty="0" smtClean="0">
                <a:latin typeface="Calibri" panose="020F0502020204030204" pitchFamily="34" charset="0"/>
                <a:cs typeface="Calibri" panose="020F0502020204030204" pitchFamily="34" charset="0"/>
              </a:rPr>
              <a:t>I would not say: "Change your attitude," because I know I’m not in the position to say </a:t>
            </a:r>
            <a:r>
              <a:rPr lang="en-US" sz="1600" b="0" dirty="0" err="1" smtClean="0">
                <a:latin typeface="Calibri" panose="020F0502020204030204" pitchFamily="34" charset="0"/>
                <a:cs typeface="Calibri" panose="020F0502020204030204" pitchFamily="34" charset="0"/>
              </a:rPr>
              <a:t>soemthing</a:t>
            </a:r>
            <a:r>
              <a:rPr lang="en-US" sz="1600" b="0" dirty="0" smtClean="0">
                <a:latin typeface="Calibri" panose="020F0502020204030204" pitchFamily="34" charset="0"/>
                <a:cs typeface="Calibri" panose="020F0502020204030204" pitchFamily="34" charset="0"/>
              </a:rPr>
              <a:t> like that, I'm rather wondering how "you contribute to a common solution" if you want to decide that completely on your own, and perhaps you know that some people say, completely unjustified, "You are to blame if there is again no result," although this is not really true.</a:t>
            </a:r>
          </a:p>
          <a:p>
            <a:endParaRPr lang="en-US" sz="160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Trance Example: </a:t>
            </a:r>
            <a:r>
              <a:rPr lang="en-US" sz="1600" b="0" dirty="0" smtClean="0">
                <a:latin typeface="Calibri" panose="020F0502020204030204" pitchFamily="34" charset="0"/>
                <a:cs typeface="Calibri" panose="020F0502020204030204" pitchFamily="34" charset="0"/>
              </a:rPr>
              <a:t>I would not say, "Now go into a deep trance," because I know that everyone has their own way and I wonder how "relax here and now" while listening to my words, and maybe you know it, if you move "deeper and deeper" in an elevator and your mind starts straying pleasantly.</a:t>
            </a:r>
          </a:p>
          <a:p>
            <a:endParaRPr lang="en-US" sz="1600" b="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Example Uncle John: </a:t>
            </a:r>
            <a:r>
              <a:rPr lang="en-US" sz="1600" b="0" dirty="0" smtClean="0">
                <a:latin typeface="Calibri" panose="020F0502020204030204" pitchFamily="34" charset="0"/>
                <a:cs typeface="Calibri" panose="020F0502020204030204" pitchFamily="34" charset="0"/>
              </a:rPr>
              <a:t>My uncle John used to say: "Try hard and study diligently", and knew that he himself had done so with great success. My aunt Emma, however, never said: "You have to make sure that you do it regularly," because she knew how much I loved my freedom.</a:t>
            </a:r>
          </a:p>
        </p:txBody>
      </p:sp>
    </p:spTree>
    <p:extLst>
      <p:ext uri="{BB962C8B-B14F-4D97-AF65-F5344CB8AC3E}">
        <p14:creationId xmlns:p14="http://schemas.microsoft.com/office/powerpoint/2010/main" val="20456416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47590"/>
          </a:xfrm>
          <a:prstGeom prst="rect">
            <a:avLst/>
          </a:prstGeom>
          <a:noFill/>
        </p:spPr>
        <p:txBody>
          <a:bodyPr wrap="square" rtlCol="0">
            <a:spAutoFit/>
          </a:bodyPr>
          <a:lstStyle/>
          <a:p>
            <a:r>
              <a:rPr lang="en-US" dirty="0"/>
              <a:t>Card 43: Explore and modify TimeLine</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There are three classical TimeLine types: </a:t>
            </a:r>
            <a:r>
              <a:rPr lang="en-US" sz="1600" b="0" dirty="0" err="1" smtClean="0">
                <a:latin typeface="Calibri" panose="020F0502020204030204" pitchFamily="34" charset="0"/>
                <a:cs typeface="Calibri" panose="020F0502020204030204" pitchFamily="34" charset="0"/>
              </a:rPr>
              <a:t>ThroughTime</a:t>
            </a:r>
            <a:r>
              <a:rPr lang="en-US" sz="1600" b="0" dirty="0" smtClean="0">
                <a:latin typeface="Calibri" panose="020F0502020204030204" pitchFamily="34" charset="0"/>
                <a:cs typeface="Calibri" panose="020F0502020204030204" pitchFamily="34" charset="0"/>
              </a:rPr>
              <a:t> people perceive past, present and future as lying in front of them, </a:t>
            </a:r>
            <a:r>
              <a:rPr lang="en-US" sz="1600" b="0" dirty="0" err="1" smtClean="0">
                <a:latin typeface="Calibri" panose="020F0502020204030204" pitchFamily="34" charset="0"/>
                <a:cs typeface="Calibri" panose="020F0502020204030204" pitchFamily="34" charset="0"/>
              </a:rPr>
              <a:t>InTime</a:t>
            </a:r>
            <a:r>
              <a:rPr lang="en-US" sz="1600" b="0" dirty="0" smtClean="0">
                <a:latin typeface="Calibri" panose="020F0502020204030204" pitchFamily="34" charset="0"/>
                <a:cs typeface="Calibri" panose="020F0502020204030204" pitchFamily="34" charset="0"/>
              </a:rPr>
              <a:t> people see the past as being behind them, the present as going through their body and the future as lying ahead, </a:t>
            </a:r>
            <a:r>
              <a:rPr lang="en-US" sz="1600" b="0" dirty="0" err="1" smtClean="0">
                <a:latin typeface="Calibri" panose="020F0502020204030204" pitchFamily="34" charset="0"/>
                <a:cs typeface="Calibri" panose="020F0502020204030204" pitchFamily="34" charset="0"/>
              </a:rPr>
              <a:t>BetweenTime</a:t>
            </a:r>
            <a:r>
              <a:rPr lang="en-US" sz="1600" b="0" dirty="0" smtClean="0">
                <a:latin typeface="Calibri" panose="020F0502020204030204" pitchFamily="34" charset="0"/>
                <a:cs typeface="Calibri" panose="020F0502020204030204" pitchFamily="34" charset="0"/>
              </a:rPr>
              <a:t> people perceive the presence as being in their body, and the past and the future before them.</a:t>
            </a:r>
          </a:p>
          <a:p>
            <a:endParaRPr lang="en-US" sz="1400" b="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Remember an event that occurred today. If this memory was located in the room, where would it be?</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Do the same with an event that occurred "yesterday", "a week ago," "one month ago", "one year ago".</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Do the same with an event that will happen "tomorrow", "in one week," "in a month”, “in a year."</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Now experience the present moment. Is it located in your body or in front of your body?</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Experiment with the two </a:t>
            </a:r>
            <a:r>
              <a:rPr lang="en-US" sz="1600" b="0" dirty="0" err="1" smtClean="0">
                <a:latin typeface="Calibri" panose="020F0502020204030204" pitchFamily="34" charset="0"/>
                <a:cs typeface="Calibri" panose="020F0502020204030204" pitchFamily="34" charset="0"/>
              </a:rPr>
              <a:t>TimeLines</a:t>
            </a:r>
            <a:r>
              <a:rPr lang="en-US" sz="1600" b="0" dirty="0" smtClean="0">
                <a:latin typeface="Calibri" panose="020F0502020204030204" pitchFamily="34" charset="0"/>
                <a:cs typeface="Calibri" panose="020F0502020204030204" pitchFamily="34" charset="0"/>
              </a:rPr>
              <a:t> with which you did not identify. Train your flexibility. With </a:t>
            </a:r>
            <a:r>
              <a:rPr lang="en-US" sz="1600" b="0" dirty="0" err="1" smtClean="0">
                <a:latin typeface="Calibri" panose="020F0502020204030204" pitchFamily="34" charset="0"/>
                <a:cs typeface="Calibri" panose="020F0502020204030204" pitchFamily="34" charset="0"/>
              </a:rPr>
              <a:t>ThroughTime</a:t>
            </a:r>
            <a:r>
              <a:rPr lang="en-US" sz="1600" b="0" dirty="0" smtClean="0">
                <a:latin typeface="Calibri" panose="020F0502020204030204" pitchFamily="34" charset="0"/>
                <a:cs typeface="Calibri" panose="020F0502020204030204" pitchFamily="34" charset="0"/>
              </a:rPr>
              <a:t> you can organize your schedule better and are in a better position to use resources of the past. With </a:t>
            </a:r>
            <a:r>
              <a:rPr lang="en-US" sz="1600" b="0" dirty="0" err="1" smtClean="0">
                <a:latin typeface="Calibri" panose="020F0502020204030204" pitchFamily="34" charset="0"/>
                <a:cs typeface="Calibri" panose="020F0502020204030204" pitchFamily="34" charset="0"/>
              </a:rPr>
              <a:t>InTime</a:t>
            </a:r>
            <a:r>
              <a:rPr lang="en-US" sz="1600" b="0" dirty="0" smtClean="0">
                <a:latin typeface="Calibri" panose="020F0502020204030204" pitchFamily="34" charset="0"/>
                <a:cs typeface="Calibri" panose="020F0502020204030204" pitchFamily="34" charset="0"/>
              </a:rPr>
              <a:t> you will experience the present more intensely and build a closer contact with other people.</a:t>
            </a:r>
          </a:p>
        </p:txBody>
      </p:sp>
    </p:spTree>
    <p:extLst>
      <p:ext uri="{BB962C8B-B14F-4D97-AF65-F5344CB8AC3E}">
        <p14:creationId xmlns:p14="http://schemas.microsoft.com/office/powerpoint/2010/main" val="21782103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62979"/>
          </a:xfrm>
          <a:prstGeom prst="rect">
            <a:avLst/>
          </a:prstGeom>
          <a:noFill/>
        </p:spPr>
        <p:txBody>
          <a:bodyPr wrap="square" rtlCol="0">
            <a:spAutoFit/>
          </a:bodyPr>
          <a:lstStyle/>
          <a:p>
            <a:r>
              <a:rPr lang="en-US" dirty="0"/>
              <a:t>Card 44: Ground Timeline for good experiences</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This intervention is designed to familiarize with the work on the TimeLine and intensifies positive experience.</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Designate a place for the present and - according to your inner sense of time – for the past and the future.</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Connect these places on the floor with a cord. Mark the locations with slips of paper.</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Choose a topic you would like to explore, for example: holidays, birthdays, joy, recognition ..., choose a theme that incorporates positive experiences.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Associated exploration: move along the time line from the present into the past by taking small steps backward. Stop when an event or a feeling appears that is related to your topic. Explore this experience with VAK.</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Dissociated exploration: Move next to the time line from the present into the past by taking small steps backward. When an event appears that is related to your topic, look at it as if you were watching a movie. Mind the </a:t>
            </a:r>
            <a:r>
              <a:rPr lang="en-US" sz="1600" b="0" dirty="0" err="1" smtClean="0">
                <a:latin typeface="Calibri" panose="020F0502020204030204" pitchFamily="34" charset="0"/>
                <a:cs typeface="Calibri" panose="020F0502020204030204" pitchFamily="34" charset="0"/>
              </a:rPr>
              <a:t>submodalities</a:t>
            </a:r>
            <a:r>
              <a:rPr lang="en-US" sz="1600" b="0" dirty="0" smtClean="0">
                <a:latin typeface="Calibri" panose="020F0502020204030204" pitchFamily="34" charset="0"/>
                <a:cs typeface="Calibri" panose="020F0502020204030204" pitchFamily="34" charset="0"/>
              </a:rPr>
              <a:t> of images and sounds.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Alternating exploration: in case of critical events, you can leave the time line by moving to a meta position and then return to the time line at a point that is located before the critical event.</a:t>
            </a:r>
          </a:p>
        </p:txBody>
      </p:sp>
    </p:spTree>
    <p:extLst>
      <p:ext uri="{BB962C8B-B14F-4D97-AF65-F5344CB8AC3E}">
        <p14:creationId xmlns:p14="http://schemas.microsoft.com/office/powerpoint/2010/main" val="367434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62979"/>
          </a:xfrm>
          <a:prstGeom prst="rect">
            <a:avLst/>
          </a:prstGeom>
          <a:noFill/>
        </p:spPr>
        <p:txBody>
          <a:bodyPr wrap="square" rtlCol="0">
            <a:spAutoFit/>
          </a:bodyPr>
          <a:lstStyle/>
          <a:p>
            <a:r>
              <a:rPr lang="en-US" dirty="0"/>
              <a:t>Card 45: Treasures from the past for a </a:t>
            </a:r>
            <a:r>
              <a:rPr lang="en-US" dirty="0" smtClean="0"/>
              <a:t>goal</a:t>
            </a:r>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This intervention is well-suited to activate resources that will support you in reaching a goal.</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Set your TimeLine (see K43) with a thread of wool on the floor and determine where past, present and future are located.</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Choose a goal for which you want to activate your energy. Place the goal on the TimeLine in the future. Stand on the present. Look at yourself (dissociated) standing in the goal position.</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Look at the past and ask your unconscious mind to remember the skills that will strengthen your goal.</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Move along the timeline into the past. With every step you take you are getting younger. Collect 3 beautiful experiences that will contribute to strengthening your goal. Pause at each experience.</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Intensify the beautiful experience represented by the first place with VAK (see K13) with an accompanying gesture. Turn toward the present. Go through all the beautiful memories and connect them with the gesture. Go to the finish line (the goal), repeating the gesture. Enjoy your state of mind and the fullness of your treasures.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Go back to the present and see yourself in your goal endowed with this new quality.</a:t>
            </a:r>
          </a:p>
        </p:txBody>
      </p:sp>
    </p:spTree>
    <p:extLst>
      <p:ext uri="{BB962C8B-B14F-4D97-AF65-F5344CB8AC3E}">
        <p14:creationId xmlns:p14="http://schemas.microsoft.com/office/powerpoint/2010/main" val="17852803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309146"/>
          </a:xfrm>
          <a:prstGeom prst="rect">
            <a:avLst/>
          </a:prstGeom>
          <a:noFill/>
        </p:spPr>
        <p:txBody>
          <a:bodyPr wrap="square" rtlCol="0">
            <a:spAutoFit/>
          </a:bodyPr>
          <a:lstStyle/>
          <a:p>
            <a:r>
              <a:rPr lang="en-US" dirty="0"/>
              <a:t>Card 46: Disney Strategy</a:t>
            </a:r>
            <a:endParaRPr lang="en-US" dirty="0" smtClean="0"/>
          </a:p>
          <a:p>
            <a:endParaRPr lang="en-US" dirty="0" smtClean="0">
              <a:latin typeface="Calibri" panose="020F0502020204030204" pitchFamily="34" charset="0"/>
              <a:cs typeface="Calibri" panose="020F0502020204030204" pitchFamily="34" charset="0"/>
            </a:endParaRPr>
          </a:p>
          <a:p>
            <a:r>
              <a:rPr lang="en-US" sz="1400" b="0" dirty="0" smtClean="0">
                <a:latin typeface="Calibri" panose="020F0502020204030204" pitchFamily="34" charset="0"/>
                <a:cs typeface="Calibri" panose="020F0502020204030204" pitchFamily="34" charset="0"/>
              </a:rPr>
              <a:t>Robert </a:t>
            </a:r>
            <a:r>
              <a:rPr lang="en-US" sz="1400" b="0" dirty="0" err="1" smtClean="0">
                <a:latin typeface="Calibri" panose="020F0502020204030204" pitchFamily="34" charset="0"/>
                <a:cs typeface="Calibri" panose="020F0502020204030204" pitchFamily="34" charset="0"/>
              </a:rPr>
              <a:t>Dilts</a:t>
            </a:r>
            <a:r>
              <a:rPr lang="en-US" sz="1400" b="0" dirty="0" smtClean="0">
                <a:latin typeface="Calibri" panose="020F0502020204030204" pitchFamily="34" charset="0"/>
                <a:cs typeface="Calibri" panose="020F0502020204030204" pitchFamily="34" charset="0"/>
              </a:rPr>
              <a:t> has modeled Walt Disney and developed this NLP intervention. It is used for project planning.</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Ask </a:t>
            </a:r>
            <a:r>
              <a:rPr lang="en-US" sz="1400" b="0" dirty="0">
                <a:latin typeface="Calibri" panose="020F0502020204030204" pitchFamily="34" charset="0"/>
                <a:cs typeface="Calibri" panose="020F0502020204030204" pitchFamily="34" charset="0"/>
              </a:rPr>
              <a:t>your client to place the following 4 slips of paper somewhere in the room: "meta-space" is the place from where he can look on everything from outside, "dreamer" is the place for creative dreaming, "actor" is the place where he can actively think step by step on how to implement a plan, "critic" is the place where he can check everything critically</a:t>
            </a:r>
            <a:r>
              <a:rPr lang="en-US" sz="1400" b="0" dirty="0" smtClean="0">
                <a:latin typeface="Calibri" panose="020F0502020204030204" pitchFamily="34" charset="0"/>
                <a:cs typeface="Calibri" panose="020F0502020204030204" pitchFamily="34" charset="0"/>
              </a:rPr>
              <a:t>.</a:t>
            </a:r>
            <a:endParaRPr lang="en-US" sz="14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400" b="0" dirty="0">
                <a:latin typeface="Calibri" panose="020F0502020204030204" pitchFamily="34" charset="0"/>
                <a:cs typeface="Calibri" panose="020F0502020204030204" pitchFamily="34" charset="0"/>
              </a:rPr>
              <a:t>Ask him to go to each of these four places and tell you about some relevant experience</a:t>
            </a:r>
            <a:r>
              <a:rPr lang="en-US" sz="1400" b="0" dirty="0" smtClean="0">
                <a:latin typeface="Calibri" panose="020F0502020204030204" pitchFamily="34" charset="0"/>
                <a:cs typeface="Calibri" panose="020F0502020204030204" pitchFamily="34" charset="0"/>
              </a:rPr>
              <a:t>.</a:t>
            </a:r>
            <a:endParaRPr lang="en-US" sz="14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400" b="0" dirty="0">
                <a:latin typeface="Calibri" panose="020F0502020204030204" pitchFamily="34" charset="0"/>
                <a:cs typeface="Calibri" panose="020F0502020204030204" pitchFamily="34" charset="0"/>
              </a:rPr>
              <a:t>Look with him at the arrangement of places and their correlation to each other and reflect what this type of arrangement means: Who's looking at whom? </a:t>
            </a:r>
            <a:r>
              <a:rPr lang="en-US" sz="1400" b="0" dirty="0">
                <a:latin typeface="Calibri" panose="020F0502020204030204" pitchFamily="34" charset="0"/>
                <a:cs typeface="Calibri" panose="020F0502020204030204" pitchFamily="34" charset="0"/>
              </a:rPr>
              <a:t>Who is closer to whom? </a:t>
            </a:r>
            <a:r>
              <a:rPr lang="en-US" sz="1400" b="0" dirty="0" smtClean="0">
                <a:latin typeface="Calibri" panose="020F0502020204030204" pitchFamily="34" charset="0"/>
                <a:cs typeface="Calibri" panose="020F0502020204030204" pitchFamily="34" charset="0"/>
              </a:rPr>
              <a:t>...</a:t>
            </a:r>
            <a:endParaRPr lang="en-US" sz="14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400" b="0" dirty="0">
                <a:latin typeface="Calibri" panose="020F0502020204030204" pitchFamily="34" charset="0"/>
                <a:cs typeface="Calibri" panose="020F0502020204030204" pitchFamily="34" charset="0"/>
              </a:rPr>
              <a:t>Allow your client to follow spontaneous impulses to alter the arrangement</a:t>
            </a:r>
            <a:r>
              <a:rPr lang="en-US" sz="1400" b="0" dirty="0" smtClean="0">
                <a:latin typeface="Calibri" panose="020F0502020204030204" pitchFamily="34" charset="0"/>
                <a:cs typeface="Calibri" panose="020F0502020204030204" pitchFamily="34" charset="0"/>
              </a:rPr>
              <a:t>.</a:t>
            </a:r>
            <a:endParaRPr lang="en-US" sz="14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400" b="0" dirty="0">
                <a:latin typeface="Calibri" panose="020F0502020204030204" pitchFamily="34" charset="0"/>
                <a:cs typeface="Calibri" panose="020F0502020204030204" pitchFamily="34" charset="0"/>
              </a:rPr>
              <a:t>Only now the client’s project comes into play and is analyzed from all points of view: first, from the dreamer’s, then from the actor’s (does he know what to do in order to realize the dream?), then from the critic’s perspective (What has he learnt from experience and needs to make sure</a:t>
            </a:r>
            <a:r>
              <a:rPr lang="en-US" sz="1400" b="0" dirty="0" smtClean="0">
                <a:latin typeface="Calibri" panose="020F0502020204030204" pitchFamily="34" charset="0"/>
                <a:cs typeface="Calibri" panose="020F0502020204030204" pitchFamily="34" charset="0"/>
              </a:rPr>
              <a:t>?).</a:t>
            </a:r>
            <a:endParaRPr lang="en-US" sz="14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400" b="0" dirty="0">
                <a:latin typeface="Calibri" panose="020F0502020204030204" pitchFamily="34" charset="0"/>
                <a:cs typeface="Calibri" panose="020F0502020204030204" pitchFamily="34" charset="0"/>
              </a:rPr>
              <a:t>If the actor does not know "how to implement something," he asks the dreamer to dream about the "how to". If the critic has suggestions, the dreamer is invited to address them in his dreams. </a:t>
            </a:r>
            <a:r>
              <a:rPr lang="en-US" sz="1400" b="0" dirty="0">
                <a:latin typeface="Calibri" panose="020F0502020204030204" pitchFamily="34" charset="0"/>
                <a:cs typeface="Calibri" panose="020F0502020204030204" pitchFamily="34" charset="0"/>
              </a:rPr>
              <a:t>Do this until your client is satisfied with everything when standing in the meta-space</a:t>
            </a:r>
            <a:r>
              <a:rPr lang="en-US" sz="1400" b="0" dirty="0" smtClean="0">
                <a:latin typeface="Calibri" panose="020F0502020204030204" pitchFamily="34" charset="0"/>
                <a:cs typeface="Calibri" panose="020F0502020204030204" pitchFamily="34" charset="0"/>
              </a:rPr>
              <a:t>.</a:t>
            </a:r>
            <a:endParaRPr lang="en-US" sz="1400" b="0" dirty="0">
              <a:latin typeface="Calibri" panose="020F0502020204030204" pitchFamily="34" charset="0"/>
              <a:cs typeface="Calibri" panose="020F0502020204030204" pitchFamily="34" charset="0"/>
            </a:endParaRPr>
          </a:p>
          <a:p>
            <a:pPr marL="342900" indent="-342900">
              <a:spcBef>
                <a:spcPts val="600"/>
              </a:spcBef>
              <a:buFont typeface="+mj-lt"/>
              <a:buAutoNum type="arabicPeriod"/>
            </a:pPr>
            <a:r>
              <a:rPr lang="en-US" sz="1400" b="0" dirty="0">
                <a:latin typeface="Calibri" panose="020F0502020204030204" pitchFamily="34" charset="0"/>
                <a:cs typeface="Calibri" panose="020F0502020204030204" pitchFamily="34" charset="0"/>
              </a:rPr>
              <a:t>Finally, let your client move from the dreamer to the doer to the critic, to the dreamer and so on, making several rounds, and speak about his project while moving.</a:t>
            </a:r>
          </a:p>
        </p:txBody>
      </p:sp>
    </p:spTree>
    <p:extLst>
      <p:ext uri="{BB962C8B-B14F-4D97-AF65-F5344CB8AC3E}">
        <p14:creationId xmlns:p14="http://schemas.microsoft.com/office/powerpoint/2010/main" val="32020729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86035"/>
          </a:xfrm>
          <a:prstGeom prst="rect">
            <a:avLst/>
          </a:prstGeom>
          <a:noFill/>
        </p:spPr>
        <p:txBody>
          <a:bodyPr wrap="square" rtlCol="0">
            <a:spAutoFit/>
          </a:bodyPr>
          <a:lstStyle/>
          <a:p>
            <a:r>
              <a:rPr lang="en-US" dirty="0"/>
              <a:t>Card 47: Eye Movement Integration</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In this NLP intervention a problem situation is fused with resource impulses by means of stimulation of the brain with flowing eye movements. The resource state leads to the solution of the problem.</a:t>
            </a:r>
          </a:p>
          <a:p>
            <a:r>
              <a:rPr lang="en-US" sz="1600" b="0" dirty="0" smtClean="0">
                <a:latin typeface="Calibri" panose="020F0502020204030204" pitchFamily="34" charset="0"/>
                <a:cs typeface="Calibri" panose="020F0502020204030204" pitchFamily="34" charset="0"/>
              </a:rPr>
              <a:t>Instead of solving a problem, you can build a resource.</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First find the most suitable distance by moving your hand rapidly back and forth in front of your client’s eyes.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Ask your clients to talk about the problem that he would like to solve and to classify it on a scale of 1-10.</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Let him tell you more about it for 2-5 minutes and quickly move your hand in front of his eyes, and let your client follow the movements of your hand with his eyes.</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Once your hand is hurting or your client starts using metaphors, you can move your hand up, then down before his eyes, while asking him to close his eyes and turn inside and explore what he perceives in his body. A proven method is also to ask the client what kind of space lies behind it and to let him explore that space.</a:t>
            </a:r>
          </a:p>
          <a:p>
            <a:pPr marL="342900"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Repeat step 3 and 4 several times until you can perceive a relaxation in your client. Ask him again how he would classify his situation on the scale of 1-10.</a:t>
            </a:r>
          </a:p>
        </p:txBody>
      </p:sp>
    </p:spTree>
    <p:extLst>
      <p:ext uri="{BB962C8B-B14F-4D97-AF65-F5344CB8AC3E}">
        <p14:creationId xmlns:p14="http://schemas.microsoft.com/office/powerpoint/2010/main" val="2457540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352730" cy="5155257"/>
          </a:xfrm>
          <a:prstGeom prst="rect">
            <a:avLst/>
          </a:prstGeom>
          <a:noFill/>
        </p:spPr>
        <p:txBody>
          <a:bodyPr wrap="square" rtlCol="0">
            <a:spAutoFit/>
          </a:bodyPr>
          <a:lstStyle/>
          <a:p>
            <a:r>
              <a:rPr lang="en-US" dirty="0"/>
              <a:t>Card </a:t>
            </a:r>
            <a:r>
              <a:rPr lang="en-US" dirty="0" smtClean="0"/>
              <a:t>4-1: </a:t>
            </a:r>
            <a:r>
              <a:rPr lang="en-US" dirty="0"/>
              <a:t>List of NLP </a:t>
            </a:r>
            <a:r>
              <a:rPr lang="en-US" dirty="0" smtClean="0"/>
              <a:t>techniques (interventions)</a:t>
            </a:r>
          </a:p>
          <a:p>
            <a:pPr lvl="1" defTabSz="627063">
              <a:spcBef>
                <a:spcPts val="600"/>
              </a:spcBef>
            </a:pP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17 </a:t>
            </a:r>
            <a:r>
              <a:rPr lang="en-US" b="0" dirty="0" smtClean="0">
                <a:latin typeface="Calibri" panose="020F0502020204030204" pitchFamily="34" charset="0"/>
                <a:cs typeface="Calibri" panose="020F0502020204030204" pitchFamily="34" charset="0"/>
              </a:rPr>
              <a:t>	1st</a:t>
            </a:r>
            <a:r>
              <a:rPr lang="en-US" b="0" dirty="0">
                <a:latin typeface="Calibri" panose="020F0502020204030204" pitchFamily="34" charset="0"/>
                <a:cs typeface="Calibri" panose="020F0502020204030204" pitchFamily="34" charset="0"/>
              </a:rPr>
              <a:t>, 2nd, 3rd Position with others and with a symptom</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18 	</a:t>
            </a:r>
            <a:r>
              <a:rPr lang="en-US" b="0" dirty="0" smtClean="0">
                <a:latin typeface="Calibri" panose="020F0502020204030204" pitchFamily="34" charset="0"/>
                <a:cs typeface="Calibri" panose="020F0502020204030204" pitchFamily="34" charset="0"/>
              </a:rPr>
              <a:t>SMART </a:t>
            </a:r>
            <a:r>
              <a:rPr lang="en-US" b="0" dirty="0">
                <a:latin typeface="Calibri" panose="020F0502020204030204" pitchFamily="34" charset="0"/>
                <a:cs typeface="Calibri" panose="020F0502020204030204" pitchFamily="34" charset="0"/>
              </a:rPr>
              <a:t>goals</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19 	</a:t>
            </a:r>
            <a:r>
              <a:rPr lang="en-US" b="0" dirty="0" smtClean="0">
                <a:latin typeface="Calibri" panose="020F0502020204030204" pitchFamily="34" charset="0"/>
                <a:cs typeface="Calibri" panose="020F0502020204030204" pitchFamily="34" charset="0"/>
              </a:rPr>
              <a:t>Chunking</a:t>
            </a:r>
            <a:r>
              <a:rPr lang="en-US" b="0" dirty="0">
                <a:latin typeface="Calibri" panose="020F0502020204030204" pitchFamily="34" charset="0"/>
                <a:cs typeface="Calibri" panose="020F0502020204030204" pitchFamily="34" charset="0"/>
              </a:rPr>
              <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20 	</a:t>
            </a:r>
            <a:r>
              <a:rPr lang="en-US" b="0" dirty="0" smtClean="0">
                <a:latin typeface="Calibri" panose="020F0502020204030204" pitchFamily="34" charset="0"/>
                <a:cs typeface="Calibri" panose="020F0502020204030204" pitchFamily="34" charset="0"/>
              </a:rPr>
              <a:t>Logical </a:t>
            </a:r>
            <a:r>
              <a:rPr lang="en-US" b="0" dirty="0">
                <a:latin typeface="Calibri" panose="020F0502020204030204" pitchFamily="34" charset="0"/>
                <a:cs typeface="Calibri" panose="020F0502020204030204" pitchFamily="34" charset="0"/>
              </a:rPr>
              <a:t>Levels</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21 	</a:t>
            </a:r>
            <a:r>
              <a:rPr lang="en-US" b="0" dirty="0" smtClean="0">
                <a:latin typeface="Calibri" panose="020F0502020204030204" pitchFamily="34" charset="0"/>
                <a:cs typeface="Calibri" panose="020F0502020204030204" pitchFamily="34" charset="0"/>
              </a:rPr>
              <a:t>New </a:t>
            </a:r>
            <a:r>
              <a:rPr lang="en-US" b="0" dirty="0">
                <a:latin typeface="Calibri" panose="020F0502020204030204" pitchFamily="34" charset="0"/>
                <a:cs typeface="Calibri" panose="020F0502020204030204" pitchFamily="34" charset="0"/>
              </a:rPr>
              <a:t>Behavior Generator</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22 	</a:t>
            </a:r>
            <a:r>
              <a:rPr lang="en-US" b="0" dirty="0" smtClean="0">
                <a:latin typeface="Calibri" panose="020F0502020204030204" pitchFamily="34" charset="0"/>
                <a:cs typeface="Calibri" panose="020F0502020204030204" pitchFamily="34" charset="0"/>
              </a:rPr>
              <a:t>Was </a:t>
            </a:r>
            <a:r>
              <a:rPr lang="en-US" b="0" dirty="0">
                <a:latin typeface="Calibri" panose="020F0502020204030204" pitchFamily="34" charset="0"/>
                <a:cs typeface="Calibri" panose="020F0502020204030204" pitchFamily="34" charset="0"/>
              </a:rPr>
              <a:t>that the intention of your communication?</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23 	</a:t>
            </a:r>
            <a:r>
              <a:rPr lang="en-US" b="0" dirty="0" smtClean="0">
                <a:latin typeface="Calibri" panose="020F0502020204030204" pitchFamily="34" charset="0"/>
                <a:cs typeface="Calibri" panose="020F0502020204030204" pitchFamily="34" charset="0"/>
              </a:rPr>
              <a:t>Intelligent </a:t>
            </a:r>
            <a:r>
              <a:rPr lang="en-US" b="0" dirty="0">
                <a:latin typeface="Calibri" panose="020F0502020204030204" pitchFamily="34" charset="0"/>
                <a:cs typeface="Calibri" panose="020F0502020204030204" pitchFamily="34" charset="0"/>
              </a:rPr>
              <a:t>handling of criticism</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24 	</a:t>
            </a:r>
            <a:r>
              <a:rPr lang="en-US" b="0" dirty="0" smtClean="0">
                <a:latin typeface="Calibri" panose="020F0502020204030204" pitchFamily="34" charset="0"/>
                <a:cs typeface="Calibri" panose="020F0502020204030204" pitchFamily="34" charset="0"/>
              </a:rPr>
              <a:t>Field </a:t>
            </a:r>
            <a:r>
              <a:rPr lang="en-US" b="0" dirty="0">
                <a:latin typeface="Calibri" panose="020F0502020204030204" pitchFamily="34" charset="0"/>
                <a:cs typeface="Calibri" panose="020F0502020204030204" pitchFamily="34" charset="0"/>
              </a:rPr>
              <a:t>of personal </a:t>
            </a:r>
            <a:r>
              <a:rPr lang="en-US" b="0" dirty="0" smtClean="0">
                <a:latin typeface="Calibri" panose="020F0502020204030204" pitchFamily="34" charset="0"/>
                <a:cs typeface="Calibri" panose="020F0502020204030204" pitchFamily="34" charset="0"/>
              </a:rPr>
              <a:t>excellence and Magic Field</a:t>
            </a:r>
            <a:r>
              <a:rPr lang="en-US" b="0" dirty="0">
                <a:latin typeface="Calibri" panose="020F0502020204030204" pitchFamily="34" charset="0"/>
                <a:cs typeface="Calibri" panose="020F0502020204030204" pitchFamily="34" charset="0"/>
              </a:rPr>
              <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25 	</a:t>
            </a:r>
            <a:r>
              <a:rPr lang="en-US" b="0" dirty="0" smtClean="0">
                <a:latin typeface="Calibri" panose="020F0502020204030204" pitchFamily="34" charset="0"/>
                <a:cs typeface="Calibri" panose="020F0502020204030204" pitchFamily="34" charset="0"/>
              </a:rPr>
              <a:t>Success </a:t>
            </a:r>
            <a:r>
              <a:rPr lang="en-US" b="0" dirty="0">
                <a:latin typeface="Calibri" panose="020F0502020204030204" pitchFamily="34" charset="0"/>
                <a:cs typeface="Calibri" panose="020F0502020204030204" pitchFamily="34" charset="0"/>
              </a:rPr>
              <a:t>with TIAUP anchor</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26 	</a:t>
            </a:r>
            <a:r>
              <a:rPr lang="en-US" b="0" dirty="0" smtClean="0">
                <a:latin typeface="Calibri" panose="020F0502020204030204" pitchFamily="34" charset="0"/>
                <a:cs typeface="Calibri" panose="020F0502020204030204" pitchFamily="34" charset="0"/>
              </a:rPr>
              <a:t>Anchor </a:t>
            </a:r>
            <a:r>
              <a:rPr lang="en-US" b="0" dirty="0">
                <a:latin typeface="Calibri" panose="020F0502020204030204" pitchFamily="34" charset="0"/>
                <a:cs typeface="Calibri" panose="020F0502020204030204" pitchFamily="34" charset="0"/>
              </a:rPr>
              <a:t>merge</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27 	</a:t>
            </a:r>
            <a:r>
              <a:rPr lang="en-US" b="0" dirty="0" smtClean="0">
                <a:latin typeface="Calibri" panose="020F0502020204030204" pitchFamily="34" charset="0"/>
                <a:cs typeface="Calibri" panose="020F0502020204030204" pitchFamily="34" charset="0"/>
              </a:rPr>
              <a:t>Visual </a:t>
            </a:r>
            <a:r>
              <a:rPr lang="en-US" b="0" dirty="0">
                <a:latin typeface="Calibri" panose="020F0502020204030204" pitchFamily="34" charset="0"/>
                <a:cs typeface="Calibri" panose="020F0502020204030204" pitchFamily="34" charset="0"/>
              </a:rPr>
              <a:t>Squash</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28 	</a:t>
            </a:r>
            <a:r>
              <a:rPr lang="en-US" b="0" dirty="0" smtClean="0">
                <a:latin typeface="Calibri" panose="020F0502020204030204" pitchFamily="34" charset="0"/>
                <a:cs typeface="Calibri" panose="020F0502020204030204" pitchFamily="34" charset="0"/>
              </a:rPr>
              <a:t>Change </a:t>
            </a:r>
            <a:r>
              <a:rPr lang="en-US" b="0" dirty="0">
                <a:latin typeface="Calibri" panose="020F0502020204030204" pitchFamily="34" charset="0"/>
                <a:cs typeface="Calibri" panose="020F0502020204030204" pitchFamily="34" charset="0"/>
              </a:rPr>
              <a:t>History</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29 	</a:t>
            </a:r>
            <a:r>
              <a:rPr lang="en-US" b="0" dirty="0" smtClean="0">
                <a:latin typeface="Calibri" panose="020F0502020204030204" pitchFamily="34" charset="0"/>
                <a:cs typeface="Calibri" panose="020F0502020204030204" pitchFamily="34" charset="0"/>
              </a:rPr>
              <a:t>Context </a:t>
            </a:r>
            <a:r>
              <a:rPr lang="en-US" b="0" dirty="0">
                <a:latin typeface="Calibri" panose="020F0502020204030204" pitchFamily="34" charset="0"/>
                <a:cs typeface="Calibri" panose="020F0502020204030204" pitchFamily="34" charset="0"/>
              </a:rPr>
              <a:t>Reframing</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30 </a:t>
            </a:r>
            <a:r>
              <a:rPr lang="en-US" b="0" dirty="0">
                <a:latin typeface="Calibri" panose="020F0502020204030204" pitchFamily="34" charset="0"/>
                <a:cs typeface="Calibri" panose="020F0502020204030204" pitchFamily="34" charset="0"/>
              </a:rPr>
              <a:t>	</a:t>
            </a:r>
            <a:r>
              <a:rPr lang="en-US" b="0" dirty="0" smtClean="0">
                <a:latin typeface="Calibri" panose="020F0502020204030204" pitchFamily="34" charset="0"/>
                <a:cs typeface="Calibri" panose="020F0502020204030204" pitchFamily="34" charset="0"/>
              </a:rPr>
              <a:t>Six-Step </a:t>
            </a:r>
            <a:r>
              <a:rPr lang="en-US" b="0" dirty="0">
                <a:latin typeface="Calibri" panose="020F0502020204030204" pitchFamily="34" charset="0"/>
                <a:cs typeface="Calibri" panose="020F0502020204030204" pitchFamily="34" charset="0"/>
              </a:rPr>
              <a:t>Reframing</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31 	</a:t>
            </a:r>
            <a:r>
              <a:rPr lang="en-US" b="0" dirty="0" err="1" smtClean="0">
                <a:latin typeface="Calibri" panose="020F0502020204030204" pitchFamily="34" charset="0"/>
                <a:cs typeface="Calibri" panose="020F0502020204030204" pitchFamily="34" charset="0"/>
              </a:rPr>
              <a:t>Submodalities</a:t>
            </a:r>
            <a:r>
              <a:rPr lang="en-US" b="0" dirty="0" smtClean="0">
                <a:latin typeface="Calibri" panose="020F0502020204030204" pitchFamily="34" charset="0"/>
                <a:cs typeface="Calibri" panose="020F0502020204030204" pitchFamily="34" charset="0"/>
              </a:rPr>
              <a:t> </a:t>
            </a:r>
            <a:r>
              <a:rPr lang="en-US" b="0" dirty="0">
                <a:latin typeface="Calibri" panose="020F0502020204030204" pitchFamily="34" charset="0"/>
                <a:cs typeface="Calibri" panose="020F0502020204030204" pitchFamily="34" charset="0"/>
              </a:rPr>
              <a:t>Transfer</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32 	</a:t>
            </a:r>
            <a:r>
              <a:rPr lang="en-US" b="0" dirty="0" smtClean="0">
                <a:latin typeface="Calibri" panose="020F0502020204030204" pitchFamily="34" charset="0"/>
                <a:cs typeface="Calibri" panose="020F0502020204030204" pitchFamily="34" charset="0"/>
              </a:rPr>
              <a:t>Praline </a:t>
            </a:r>
            <a:r>
              <a:rPr lang="en-US" b="0" dirty="0">
                <a:latin typeface="Calibri" panose="020F0502020204030204" pitchFamily="34" charset="0"/>
                <a:cs typeface="Calibri" panose="020F0502020204030204" pitchFamily="34" charset="0"/>
              </a:rPr>
              <a:t>Format</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33 	</a:t>
            </a:r>
            <a:r>
              <a:rPr lang="en-US" b="0" dirty="0" smtClean="0">
                <a:latin typeface="Calibri" panose="020F0502020204030204" pitchFamily="34" charset="0"/>
                <a:cs typeface="Calibri" panose="020F0502020204030204" pitchFamily="34" charset="0"/>
              </a:rPr>
              <a:t>Swish</a:t>
            </a:r>
            <a:endParaRPr lang="en-US"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61307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109091"/>
          </a:xfrm>
          <a:prstGeom prst="rect">
            <a:avLst/>
          </a:prstGeom>
          <a:noFill/>
        </p:spPr>
        <p:txBody>
          <a:bodyPr wrap="square" rtlCol="0">
            <a:spAutoFit/>
          </a:bodyPr>
          <a:lstStyle/>
          <a:p>
            <a:r>
              <a:rPr lang="en-US" dirty="0"/>
              <a:t>Card 48: Model the best moments in life</a:t>
            </a:r>
            <a:endParaRPr lang="en-US" dirty="0" smtClean="0"/>
          </a:p>
          <a:p>
            <a:endParaRPr lang="en-US" dirty="0" smtClean="0">
              <a:latin typeface="Calibri" panose="020F0502020204030204" pitchFamily="34" charset="0"/>
              <a:cs typeface="Calibri" panose="020F0502020204030204" pitchFamily="34" charset="0"/>
            </a:endParaRPr>
          </a:p>
          <a:p>
            <a:r>
              <a:rPr lang="en-US" sz="1600" b="0" dirty="0" smtClean="0">
                <a:latin typeface="Calibri" panose="020F0502020204030204" pitchFamily="34" charset="0"/>
                <a:cs typeface="Calibri" panose="020F0502020204030204" pitchFamily="34" charset="0"/>
              </a:rPr>
              <a:t>Modeling is often understood as modeling excellent behavior of others. It may also mean that one examines the happiest moments of one’s own life, trying to retrace the typical thought patterns of those moments, the contact one had with oneself and what one can do to increase the likelihood that such moments enrich one's life intensely. This way, modeling becomes self-realization.</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Which of your mental states would you like to strengthen in your life? When describing those states, mind the SMART formula (see C18); values, beliefs, inner mental states, ...</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Use your NLP knowledge to explore: 1.2.3. Position (let your present self = 1. position, talk with your former self = 2. position) (see C17), logical levels (see C20), </a:t>
            </a:r>
            <a:r>
              <a:rPr lang="en-US" sz="1600" b="0" dirty="0" err="1" smtClean="0">
                <a:latin typeface="Calibri" panose="020F0502020204030204" pitchFamily="34" charset="0"/>
                <a:cs typeface="Calibri" panose="020F0502020204030204" pitchFamily="34" charset="0"/>
              </a:rPr>
              <a:t>submodality</a:t>
            </a:r>
            <a:r>
              <a:rPr lang="en-US" sz="1600" b="0" dirty="0" smtClean="0">
                <a:latin typeface="Calibri" panose="020F0502020204030204" pitchFamily="34" charset="0"/>
                <a:cs typeface="Calibri" panose="020F0502020204030204" pitchFamily="34" charset="0"/>
              </a:rPr>
              <a:t> transfer (see C31), TimeLine (see C43-45), Disney strategy (see C46), Eye Movement integration (see C47 ),...</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Use Chunking (see C19) and the New Behavior Generator (see C21) for strengthening and implementing the process.</a:t>
            </a:r>
          </a:p>
          <a:p>
            <a:pPr>
              <a:spcBef>
                <a:spcPts val="600"/>
              </a:spcBef>
            </a:pPr>
            <a:r>
              <a:rPr lang="en-US" sz="1600" b="0" dirty="0" smtClean="0">
                <a:latin typeface="Calibri" panose="020F0502020204030204" pitchFamily="34" charset="0"/>
                <a:cs typeface="Calibri" panose="020F0502020204030204" pitchFamily="34" charset="0"/>
              </a:rPr>
              <a:t>The further training based on the NLP Practitioner training  and leading to the NLP Master training contains many NLP interventions designed for changing and overcoming deep-seated beliefs, values and perceptual filters (Meta Programs) that block the path of self-realization.</a:t>
            </a:r>
          </a:p>
        </p:txBody>
      </p:sp>
    </p:spTree>
    <p:extLst>
      <p:ext uri="{BB962C8B-B14F-4D97-AF65-F5344CB8AC3E}">
        <p14:creationId xmlns:p14="http://schemas.microsoft.com/office/powerpoint/2010/main" val="3084280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16813"/>
          </a:xfrm>
          <a:prstGeom prst="rect">
            <a:avLst/>
          </a:prstGeom>
          <a:noFill/>
        </p:spPr>
        <p:txBody>
          <a:bodyPr wrap="square" rtlCol="0">
            <a:spAutoFit/>
          </a:bodyPr>
          <a:lstStyle/>
          <a:p>
            <a:r>
              <a:rPr lang="en-US" dirty="0"/>
              <a:t>Card 49: Metaphor interventions</a:t>
            </a:r>
            <a:endParaRPr lang="en-US" dirty="0" smtClean="0"/>
          </a:p>
          <a:p>
            <a:pPr>
              <a:spcBef>
                <a:spcPts val="600"/>
              </a:spcBef>
            </a:pPr>
            <a:r>
              <a:rPr lang="en-US" sz="1600" b="0" dirty="0" smtClean="0">
                <a:latin typeface="Calibri" panose="020F0502020204030204" pitchFamily="34" charset="0"/>
                <a:cs typeface="Calibri" panose="020F0502020204030204" pitchFamily="34" charset="0"/>
              </a:rPr>
              <a:t>The following metaphor interventions are very funny at first sight, but yet very profound!</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 for the </a:t>
            </a:r>
            <a:r>
              <a:rPr lang="en-US" dirty="0" smtClean="0"/>
              <a:t>Tale </a:t>
            </a:r>
            <a:r>
              <a:rPr lang="en-US" dirty="0"/>
              <a:t>metaphor </a:t>
            </a:r>
            <a:endParaRPr lang="en-US" sz="2000" dirty="0" smtClean="0">
              <a:latin typeface="Calibri" panose="020F0502020204030204" pitchFamily="34" charset="0"/>
              <a:cs typeface="Calibri" panose="020F0502020204030204" pitchFamily="34" charset="0"/>
            </a:endParaRP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Think about several fairy tales in an associative sense, describing an emotion, a behavior or a situation you world like to modify.</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Choose a fairy tale and from it a particular sequence.</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Select associatively any fairytale figure you like. </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Imagine how the tale develops spontaneously from the starting point of the selected sequence (2.) with the fairy-tale figure (3.).</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Now let there arise a problem escalation in this story. </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Let there be found a solution within this story.</a:t>
            </a:r>
          </a:p>
          <a:p>
            <a:pPr marL="800100" lvl="1" indent="-342900">
              <a:spcBef>
                <a:spcPts val="600"/>
              </a:spcBef>
              <a:buFont typeface="+mj-lt"/>
              <a:buAutoNum type="arabicPeriod"/>
            </a:pPr>
            <a:r>
              <a:rPr lang="en-US" sz="1600" b="0" dirty="0" smtClean="0">
                <a:latin typeface="Calibri" panose="020F0502020204030204" pitchFamily="34" charset="0"/>
                <a:cs typeface="Calibri" panose="020F0502020204030204" pitchFamily="34" charset="0"/>
              </a:rPr>
              <a:t>Then translate everything back to the original emotion, behavior or situation. What could it mean for you in that context?</a:t>
            </a:r>
          </a:p>
          <a:p>
            <a:pPr>
              <a:spcBef>
                <a:spcPts val="600"/>
              </a:spcBef>
            </a:pPr>
            <a:r>
              <a:rPr lang="en-US" sz="1600" dirty="0" smtClean="0">
                <a:latin typeface="Calibri" panose="020F0502020204030204" pitchFamily="34" charset="0"/>
                <a:cs typeface="Calibri" panose="020F0502020204030204" pitchFamily="34" charset="0"/>
              </a:rPr>
              <a:t>Sequence of steps for the Negotiation metaphor: </a:t>
            </a:r>
            <a:r>
              <a:rPr lang="en-US" sz="1600" b="0" dirty="0" smtClean="0">
                <a:latin typeface="Calibri" panose="020F0502020204030204" pitchFamily="34" charset="0"/>
                <a:cs typeface="Calibri" panose="020F0502020204030204" pitchFamily="34" charset="0"/>
              </a:rPr>
              <a:t>Think spontaneously of two things: 2 items, 2 animals, ... Give them both a voice and let them talk with each other for a while. What was it all about: harmony, conflict, play, justice, ...? What does that tell you about your life? </a:t>
            </a:r>
            <a:br>
              <a:rPr lang="en-US" sz="1600" b="0" dirty="0" smtClean="0">
                <a:latin typeface="Calibri" panose="020F0502020204030204" pitchFamily="34" charset="0"/>
                <a:cs typeface="Calibri" panose="020F0502020204030204" pitchFamily="34" charset="0"/>
              </a:rPr>
            </a:br>
            <a:r>
              <a:rPr lang="en-US" sz="1600" b="0" dirty="0" smtClean="0">
                <a:latin typeface="Calibri" panose="020F0502020204030204" pitchFamily="34" charset="0"/>
                <a:cs typeface="Calibri" panose="020F0502020204030204" pitchFamily="34" charset="0"/>
              </a:rPr>
              <a:t>All NLP interventions can be used for further treatment - Visual </a:t>
            </a:r>
            <a:r>
              <a:rPr lang="en-US" sz="1600" b="0" dirty="0" err="1" smtClean="0">
                <a:latin typeface="Calibri" panose="020F0502020204030204" pitchFamily="34" charset="0"/>
                <a:cs typeface="Calibri" panose="020F0502020204030204" pitchFamily="34" charset="0"/>
              </a:rPr>
              <a:t>Suash</a:t>
            </a:r>
            <a:r>
              <a:rPr lang="en-US" sz="1600" b="0" dirty="0" smtClean="0">
                <a:latin typeface="Calibri" panose="020F0502020204030204" pitchFamily="34" charset="0"/>
                <a:cs typeface="Calibri" panose="020F0502020204030204" pitchFamily="34" charset="0"/>
              </a:rPr>
              <a:t> (see C27) is particularly useful.</a:t>
            </a:r>
          </a:p>
        </p:txBody>
      </p:sp>
    </p:spTree>
    <p:extLst>
      <p:ext uri="{BB962C8B-B14F-4D97-AF65-F5344CB8AC3E}">
        <p14:creationId xmlns:p14="http://schemas.microsoft.com/office/powerpoint/2010/main" val="12648894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62979"/>
          </a:xfrm>
          <a:prstGeom prst="rect">
            <a:avLst/>
          </a:prstGeom>
          <a:noFill/>
        </p:spPr>
        <p:txBody>
          <a:bodyPr wrap="square" rtlCol="0">
            <a:spAutoFit/>
          </a:bodyPr>
          <a:lstStyle/>
          <a:p>
            <a:r>
              <a:rPr lang="en-US" dirty="0"/>
              <a:t>Card 50: Metaphor stories</a:t>
            </a:r>
            <a:endParaRPr lang="en-US" dirty="0" smtClean="0"/>
          </a:p>
          <a:p>
            <a:pPr>
              <a:spcBef>
                <a:spcPts val="600"/>
              </a:spcBef>
            </a:pPr>
            <a:r>
              <a:rPr lang="en-US" sz="1400" b="0" dirty="0" smtClean="0">
                <a:latin typeface="Calibri" panose="020F0502020204030204" pitchFamily="34" charset="0"/>
                <a:cs typeface="Calibri" panose="020F0502020204030204" pitchFamily="34" charset="0"/>
              </a:rPr>
              <a:t>Such a metaphor story can be used in many ways, e.g. as a form of testing how well one has understood the NLP content, by having students write a metaphor story for another student.</a:t>
            </a:r>
          </a:p>
          <a:p>
            <a:pPr>
              <a:spcBef>
                <a:spcPts val="1200"/>
              </a:spcBef>
            </a:pPr>
            <a:r>
              <a:rPr lang="en-US" sz="2000" dirty="0" smtClean="0">
                <a:latin typeface="Calibri" panose="020F0502020204030204" pitchFamily="34" charset="0"/>
                <a:cs typeface="Calibri" panose="020F0502020204030204" pitchFamily="34" charset="0"/>
              </a:rPr>
              <a:t>S</a:t>
            </a:r>
            <a:r>
              <a:rPr lang="en-US" sz="2000" dirty="0" smtClean="0">
                <a:latin typeface="Calibri" panose="020F0502020204030204" pitchFamily="34" charset="0"/>
                <a:cs typeface="Calibri" panose="020F0502020204030204" pitchFamily="34" charset="0"/>
              </a:rPr>
              <a:t>equence of s</a:t>
            </a:r>
            <a:r>
              <a:rPr lang="en-US" sz="2000" dirty="0" smtClean="0">
                <a:latin typeface="Calibri" panose="020F0502020204030204" pitchFamily="34" charset="0"/>
                <a:cs typeface="Calibri" panose="020F0502020204030204" pitchFamily="34" charset="0"/>
              </a:rPr>
              <a:t>teps</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Ask your partner for whom you want to write a metaphor story, what comes to his mind spontaneously when asked the following questions: "If your life was a landscape before you started the NLP training course, a fairy tale figure, a weather, music, a movement, an animal...?" Write down his answers.</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Do the same with the question: "If your life during the NLP training ..."</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Do the same with the question: "If your life after the NLP training ..."</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Write a story containing these "metaphors", that moves through three landscapes, in which appear three fairy tale figures, ...</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Let a drama and a solution develop in the story.</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Integrate the basic ideas from at least three NLP interventions, e.g. by: "and then he himself be drawn to his past by this feeling, and he remembered ...“ (see C28) or "then he understood the positive intent ...” (see K30) or "Suddenly a butterfly flew back and forth in front of his eyes... (see C47).</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Integrate Milton Model messages (see C42), e.g.: "then the butterfly said to the flower: &gt;"YOU ARE SO WONDERFUL "&lt;</a:t>
            </a:r>
          </a:p>
          <a:p>
            <a:pPr marL="800100" lvl="1" indent="-342900">
              <a:spcBef>
                <a:spcPts val="600"/>
              </a:spcBef>
              <a:buFont typeface="+mj-lt"/>
              <a:buAutoNum type="arabicPeriod"/>
            </a:pPr>
            <a:r>
              <a:rPr lang="en-US" sz="1400" b="0" dirty="0" smtClean="0">
                <a:latin typeface="Calibri" panose="020F0502020204030204" pitchFamily="34" charset="0"/>
                <a:cs typeface="Calibri" panose="020F0502020204030204" pitchFamily="34" charset="0"/>
              </a:rPr>
              <a:t>Find a nice title for the story and read it to the other participants.</a:t>
            </a:r>
          </a:p>
          <a:p>
            <a:pPr>
              <a:spcBef>
                <a:spcPts val="600"/>
              </a:spcBef>
            </a:pPr>
            <a:r>
              <a:rPr lang="en-US" sz="1400" b="0" dirty="0" smtClean="0">
                <a:latin typeface="Calibri" panose="020F0502020204030204" pitchFamily="34" charset="0"/>
                <a:cs typeface="Calibri" panose="020F0502020204030204" pitchFamily="34" charset="0"/>
              </a:rPr>
              <a:t>Instead of the NLP training you can also choose e.g.: a symptom, while suffering from a symptom and after healing.</a:t>
            </a:r>
          </a:p>
        </p:txBody>
      </p:sp>
    </p:spTree>
    <p:extLst>
      <p:ext uri="{BB962C8B-B14F-4D97-AF65-F5344CB8AC3E}">
        <p14:creationId xmlns:p14="http://schemas.microsoft.com/office/powerpoint/2010/main" val="2880261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352730" cy="5155257"/>
          </a:xfrm>
          <a:prstGeom prst="rect">
            <a:avLst/>
          </a:prstGeom>
          <a:noFill/>
        </p:spPr>
        <p:txBody>
          <a:bodyPr wrap="square" rtlCol="0">
            <a:spAutoFit/>
          </a:bodyPr>
          <a:lstStyle/>
          <a:p>
            <a:r>
              <a:rPr lang="en-US" dirty="0"/>
              <a:t>Card </a:t>
            </a:r>
            <a:r>
              <a:rPr lang="en-US" dirty="0" smtClean="0"/>
              <a:t>4-2: </a:t>
            </a:r>
            <a:r>
              <a:rPr lang="en-US" dirty="0"/>
              <a:t>List of NLP </a:t>
            </a:r>
            <a:r>
              <a:rPr lang="en-US" dirty="0" smtClean="0"/>
              <a:t>techniques (interventions)</a:t>
            </a:r>
          </a:p>
          <a:p>
            <a:pPr lvl="1" defTabSz="627063">
              <a:spcBef>
                <a:spcPts val="600"/>
              </a:spcBef>
            </a:pP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34	</a:t>
            </a:r>
            <a:r>
              <a:rPr lang="en-US" b="0" dirty="0" smtClean="0">
                <a:latin typeface="Calibri" panose="020F0502020204030204" pitchFamily="34" charset="0"/>
                <a:cs typeface="Calibri" panose="020F0502020204030204" pitchFamily="34" charset="0"/>
              </a:rPr>
              <a:t>Fast </a:t>
            </a:r>
            <a:r>
              <a:rPr lang="en-US" b="0" dirty="0">
                <a:latin typeface="Calibri" panose="020F0502020204030204" pitchFamily="34" charset="0"/>
                <a:cs typeface="Calibri" panose="020F0502020204030204" pitchFamily="34" charset="0"/>
              </a:rPr>
              <a:t>Phobia Cure </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35 	</a:t>
            </a:r>
            <a:r>
              <a:rPr lang="en-US" b="0" dirty="0" smtClean="0">
                <a:latin typeface="Calibri" panose="020F0502020204030204" pitchFamily="34" charset="0"/>
                <a:cs typeface="Calibri" panose="020F0502020204030204" pitchFamily="34" charset="0"/>
              </a:rPr>
              <a:t>Meta </a:t>
            </a:r>
            <a:r>
              <a:rPr lang="en-US" b="0" dirty="0">
                <a:latin typeface="Calibri" panose="020F0502020204030204" pitchFamily="34" charset="0"/>
                <a:cs typeface="Calibri" panose="020F0502020204030204" pitchFamily="34" charset="0"/>
              </a:rPr>
              <a:t>Model 1 - Generalizations</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36 	</a:t>
            </a:r>
            <a:r>
              <a:rPr lang="en-US" b="0" dirty="0" smtClean="0">
                <a:latin typeface="Calibri" panose="020F0502020204030204" pitchFamily="34" charset="0"/>
                <a:cs typeface="Calibri" panose="020F0502020204030204" pitchFamily="34" charset="0"/>
              </a:rPr>
              <a:t>Meta </a:t>
            </a:r>
            <a:r>
              <a:rPr lang="en-US" b="0" dirty="0">
                <a:latin typeface="Calibri" panose="020F0502020204030204" pitchFamily="34" charset="0"/>
                <a:cs typeface="Calibri" panose="020F0502020204030204" pitchFamily="34" charset="0"/>
              </a:rPr>
              <a:t>Model 2 – Cause and Effect Distortion</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37 	</a:t>
            </a:r>
            <a:r>
              <a:rPr lang="en-US" b="0" dirty="0" smtClean="0">
                <a:latin typeface="Calibri" panose="020F0502020204030204" pitchFamily="34" charset="0"/>
                <a:cs typeface="Calibri" panose="020F0502020204030204" pitchFamily="34" charset="0"/>
              </a:rPr>
              <a:t>Meta </a:t>
            </a:r>
            <a:r>
              <a:rPr lang="en-US" b="0" dirty="0">
                <a:latin typeface="Calibri" panose="020F0502020204030204" pitchFamily="34" charset="0"/>
                <a:cs typeface="Calibri" panose="020F0502020204030204" pitchFamily="34" charset="0"/>
              </a:rPr>
              <a:t>Model 3 - Modal Distortion</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38 	</a:t>
            </a:r>
            <a:r>
              <a:rPr lang="en-US" b="0" dirty="0" smtClean="0">
                <a:latin typeface="Calibri" panose="020F0502020204030204" pitchFamily="34" charset="0"/>
                <a:cs typeface="Calibri" panose="020F0502020204030204" pitchFamily="34" charset="0"/>
              </a:rPr>
              <a:t>Meta </a:t>
            </a:r>
            <a:r>
              <a:rPr lang="en-US" b="0" dirty="0">
                <a:latin typeface="Calibri" panose="020F0502020204030204" pitchFamily="34" charset="0"/>
                <a:cs typeface="Calibri" panose="020F0502020204030204" pitchFamily="34" charset="0"/>
              </a:rPr>
              <a:t>Model 4 - Lost Performative-Deletion</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39 	</a:t>
            </a:r>
            <a:r>
              <a:rPr lang="en-US" b="0" dirty="0" smtClean="0">
                <a:latin typeface="Calibri" panose="020F0502020204030204" pitchFamily="34" charset="0"/>
                <a:cs typeface="Calibri" panose="020F0502020204030204" pitchFamily="34" charset="0"/>
              </a:rPr>
              <a:t>Meta </a:t>
            </a:r>
            <a:r>
              <a:rPr lang="en-US" b="0" dirty="0">
                <a:latin typeface="Calibri" panose="020F0502020204030204" pitchFamily="34" charset="0"/>
                <a:cs typeface="Calibri" panose="020F0502020204030204" pitchFamily="34" charset="0"/>
              </a:rPr>
              <a:t>Model 5 - Nominalizations</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40 	</a:t>
            </a:r>
            <a:r>
              <a:rPr lang="en-US" b="0" dirty="0" smtClean="0">
                <a:latin typeface="Calibri" panose="020F0502020204030204" pitchFamily="34" charset="0"/>
                <a:cs typeface="Calibri" panose="020F0502020204030204" pitchFamily="34" charset="0"/>
              </a:rPr>
              <a:t>Milton </a:t>
            </a:r>
            <a:r>
              <a:rPr lang="en-US" b="0" dirty="0">
                <a:latin typeface="Calibri" panose="020F0502020204030204" pitchFamily="34" charset="0"/>
                <a:cs typeface="Calibri" panose="020F0502020204030204" pitchFamily="34" charset="0"/>
              </a:rPr>
              <a:t>Model 1 - Inverted Meta-Model</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41 	</a:t>
            </a:r>
            <a:r>
              <a:rPr lang="en-US" b="0" dirty="0" smtClean="0">
                <a:latin typeface="Calibri" panose="020F0502020204030204" pitchFamily="34" charset="0"/>
                <a:cs typeface="Calibri" panose="020F0502020204030204" pitchFamily="34" charset="0"/>
              </a:rPr>
              <a:t>Milton </a:t>
            </a:r>
            <a:r>
              <a:rPr lang="en-US" b="0" dirty="0">
                <a:latin typeface="Calibri" panose="020F0502020204030204" pitchFamily="34" charset="0"/>
                <a:cs typeface="Calibri" panose="020F0502020204030204" pitchFamily="34" charset="0"/>
              </a:rPr>
              <a:t>Model 2 - Go First and Vague Language</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42 	</a:t>
            </a:r>
            <a:r>
              <a:rPr lang="en-US" b="0" dirty="0" smtClean="0">
                <a:latin typeface="Calibri" panose="020F0502020204030204" pitchFamily="34" charset="0"/>
                <a:cs typeface="Calibri" panose="020F0502020204030204" pitchFamily="34" charset="0"/>
              </a:rPr>
              <a:t>Milton </a:t>
            </a:r>
            <a:r>
              <a:rPr lang="en-US" b="0" dirty="0">
                <a:latin typeface="Calibri" panose="020F0502020204030204" pitchFamily="34" charset="0"/>
                <a:cs typeface="Calibri" panose="020F0502020204030204" pitchFamily="34" charset="0"/>
              </a:rPr>
              <a:t>Model 3 - Embedded Quotes and Prompts</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43 </a:t>
            </a:r>
            <a:r>
              <a:rPr lang="en-US" b="0" dirty="0">
                <a:latin typeface="Calibri" panose="020F0502020204030204" pitchFamily="34" charset="0"/>
                <a:cs typeface="Calibri" panose="020F0502020204030204" pitchFamily="34" charset="0"/>
              </a:rPr>
              <a:t>	</a:t>
            </a:r>
            <a:r>
              <a:rPr lang="en-US" b="0" dirty="0" smtClean="0">
                <a:latin typeface="Calibri" panose="020F0502020204030204" pitchFamily="34" charset="0"/>
                <a:cs typeface="Calibri" panose="020F0502020204030204" pitchFamily="34" charset="0"/>
              </a:rPr>
              <a:t>Exploring </a:t>
            </a:r>
            <a:r>
              <a:rPr lang="en-US" b="0" dirty="0">
                <a:latin typeface="Calibri" panose="020F0502020204030204" pitchFamily="34" charset="0"/>
                <a:cs typeface="Calibri" panose="020F0502020204030204" pitchFamily="34" charset="0"/>
              </a:rPr>
              <a:t>and Changing the TimeLine</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C-44 </a:t>
            </a:r>
            <a:r>
              <a:rPr lang="en-US" b="0" dirty="0">
                <a:latin typeface="Calibri" panose="020F0502020204030204" pitchFamily="34" charset="0"/>
                <a:cs typeface="Calibri" panose="020F0502020204030204" pitchFamily="34" charset="0"/>
              </a:rPr>
              <a:t>	</a:t>
            </a:r>
            <a:r>
              <a:rPr lang="en-US" b="0" dirty="0" smtClean="0">
                <a:latin typeface="Calibri" panose="020F0502020204030204" pitchFamily="34" charset="0"/>
                <a:cs typeface="Calibri" panose="020F0502020204030204" pitchFamily="34" charset="0"/>
              </a:rPr>
              <a:t>Ground </a:t>
            </a:r>
            <a:r>
              <a:rPr lang="en-US" b="0" dirty="0">
                <a:latin typeface="Calibri" panose="020F0502020204030204" pitchFamily="34" charset="0"/>
                <a:cs typeface="Calibri" panose="020F0502020204030204" pitchFamily="34" charset="0"/>
              </a:rPr>
              <a:t>TimeLine for good experiences</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45 	</a:t>
            </a:r>
            <a:r>
              <a:rPr lang="en-US" b="0" dirty="0" smtClean="0">
                <a:latin typeface="Calibri" panose="020F0502020204030204" pitchFamily="34" charset="0"/>
                <a:cs typeface="Calibri" panose="020F0502020204030204" pitchFamily="34" charset="0"/>
              </a:rPr>
              <a:t>Get </a:t>
            </a:r>
            <a:r>
              <a:rPr lang="en-US" b="0" dirty="0">
                <a:latin typeface="Calibri" panose="020F0502020204030204" pitchFamily="34" charset="0"/>
                <a:cs typeface="Calibri" panose="020F0502020204030204" pitchFamily="34" charset="0"/>
              </a:rPr>
              <a:t>treasures from the past for a goal</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46 	</a:t>
            </a:r>
            <a:r>
              <a:rPr lang="en-US" b="0" dirty="0" smtClean="0">
                <a:latin typeface="Calibri" panose="020F0502020204030204" pitchFamily="34" charset="0"/>
                <a:cs typeface="Calibri" panose="020F0502020204030204" pitchFamily="34" charset="0"/>
              </a:rPr>
              <a:t>Disney </a:t>
            </a:r>
            <a:r>
              <a:rPr lang="en-US" b="0" dirty="0">
                <a:latin typeface="Calibri" panose="020F0502020204030204" pitchFamily="34" charset="0"/>
                <a:cs typeface="Calibri" panose="020F0502020204030204" pitchFamily="34" charset="0"/>
              </a:rPr>
              <a:t>Strategy</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47 	</a:t>
            </a:r>
            <a:r>
              <a:rPr lang="en-US" b="0" dirty="0" smtClean="0">
                <a:latin typeface="Calibri" panose="020F0502020204030204" pitchFamily="34" charset="0"/>
                <a:cs typeface="Calibri" panose="020F0502020204030204" pitchFamily="34" charset="0"/>
              </a:rPr>
              <a:t>Eye </a:t>
            </a:r>
            <a:r>
              <a:rPr lang="en-US" b="0" dirty="0">
                <a:latin typeface="Calibri" panose="020F0502020204030204" pitchFamily="34" charset="0"/>
                <a:cs typeface="Calibri" panose="020F0502020204030204" pitchFamily="34" charset="0"/>
              </a:rPr>
              <a:t>Movement Integration</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48 	</a:t>
            </a:r>
            <a:r>
              <a:rPr lang="en-US" b="0" dirty="0" smtClean="0">
                <a:latin typeface="Calibri" panose="020F0502020204030204" pitchFamily="34" charset="0"/>
                <a:cs typeface="Calibri" panose="020F0502020204030204" pitchFamily="34" charset="0"/>
              </a:rPr>
              <a:t>Model </a:t>
            </a:r>
            <a:r>
              <a:rPr lang="en-US" b="0" dirty="0">
                <a:latin typeface="Calibri" panose="020F0502020204030204" pitchFamily="34" charset="0"/>
                <a:cs typeface="Calibri" panose="020F0502020204030204" pitchFamily="34" charset="0"/>
              </a:rPr>
              <a:t>the best moments in life </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49 </a:t>
            </a:r>
            <a:r>
              <a:rPr lang="en-US" b="0" dirty="0">
                <a:latin typeface="Calibri" panose="020F0502020204030204" pitchFamily="34" charset="0"/>
                <a:cs typeface="Calibri" panose="020F0502020204030204" pitchFamily="34" charset="0"/>
              </a:rPr>
              <a:t>	</a:t>
            </a:r>
            <a:r>
              <a:rPr lang="en-US" b="0" dirty="0" smtClean="0">
                <a:latin typeface="Calibri" panose="020F0502020204030204" pitchFamily="34" charset="0"/>
                <a:cs typeface="Calibri" panose="020F0502020204030204" pitchFamily="34" charset="0"/>
              </a:rPr>
              <a:t>Metaphor </a:t>
            </a:r>
            <a:r>
              <a:rPr lang="en-US" b="0" dirty="0">
                <a:latin typeface="Calibri" panose="020F0502020204030204" pitchFamily="34" charset="0"/>
                <a:cs typeface="Calibri" panose="020F0502020204030204" pitchFamily="34" charset="0"/>
              </a:rPr>
              <a:t>interventions </a:t>
            </a:r>
            <a:br>
              <a:rPr lang="en-US" b="0" dirty="0">
                <a:latin typeface="Calibri" panose="020F0502020204030204" pitchFamily="34" charset="0"/>
                <a:cs typeface="Calibri" panose="020F0502020204030204" pitchFamily="34" charset="0"/>
              </a:rPr>
            </a:br>
            <a:r>
              <a:rPr lang="en-US" b="0" dirty="0" smtClean="0">
                <a:latin typeface="Calibri" panose="020F0502020204030204" pitchFamily="34" charset="0"/>
                <a:cs typeface="Calibri" panose="020F0502020204030204" pitchFamily="34" charset="0"/>
              </a:rPr>
              <a:t>C </a:t>
            </a:r>
            <a:r>
              <a:rPr lang="en-US" b="0" dirty="0">
                <a:latin typeface="Calibri" panose="020F0502020204030204" pitchFamily="34" charset="0"/>
                <a:cs typeface="Calibri" panose="020F0502020204030204" pitchFamily="34" charset="0"/>
              </a:rPr>
              <a:t>50 	</a:t>
            </a:r>
            <a:r>
              <a:rPr lang="en-US" b="0" dirty="0" smtClean="0">
                <a:latin typeface="Calibri" panose="020F0502020204030204" pitchFamily="34" charset="0"/>
                <a:cs typeface="Calibri" panose="020F0502020204030204" pitchFamily="34" charset="0"/>
              </a:rPr>
              <a:t>Metaphor </a:t>
            </a:r>
            <a:r>
              <a:rPr lang="en-US" b="0" dirty="0">
                <a:latin typeface="Calibri" panose="020F0502020204030204" pitchFamily="34" charset="0"/>
                <a:cs typeface="Calibri" panose="020F0502020204030204" pitchFamily="34" charset="0"/>
              </a:rPr>
              <a:t>stories </a:t>
            </a:r>
          </a:p>
        </p:txBody>
      </p:sp>
    </p:spTree>
    <p:extLst>
      <p:ext uri="{BB962C8B-B14F-4D97-AF65-F5344CB8AC3E}">
        <p14:creationId xmlns:p14="http://schemas.microsoft.com/office/powerpoint/2010/main" val="2725130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352730" cy="5155257"/>
          </a:xfrm>
          <a:prstGeom prst="rect">
            <a:avLst/>
          </a:prstGeom>
          <a:noFill/>
        </p:spPr>
        <p:txBody>
          <a:bodyPr wrap="square" rtlCol="0">
            <a:spAutoFit/>
          </a:bodyPr>
          <a:lstStyle/>
          <a:p>
            <a:r>
              <a:rPr lang="en-US" dirty="0"/>
              <a:t>Card </a:t>
            </a:r>
            <a:r>
              <a:rPr lang="en-US" dirty="0" smtClean="0"/>
              <a:t>5: </a:t>
            </a:r>
            <a:r>
              <a:rPr lang="en-US" dirty="0"/>
              <a:t>What is NLP </a:t>
            </a:r>
          </a:p>
          <a:p>
            <a:r>
              <a:rPr lang="en-US" dirty="0"/>
              <a:t> </a:t>
            </a:r>
            <a:endParaRPr lang="en-US" sz="14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The basic NLP attitudes are summarized in NLP axioms. These axioms are no truths but success orientations. They are the foundations of NLP </a:t>
            </a:r>
            <a:r>
              <a:rPr lang="en-US" sz="1600" dirty="0" smtClean="0">
                <a:latin typeface="Calibri" panose="020F0502020204030204" pitchFamily="34" charset="0"/>
                <a:cs typeface="Calibri" panose="020F0502020204030204" pitchFamily="34" charset="0"/>
              </a:rPr>
              <a:t>interventions (NLP Techniques). </a:t>
            </a:r>
          </a:p>
          <a:p>
            <a:endParaRPr lang="en-US" sz="160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Here </a:t>
            </a:r>
            <a:r>
              <a:rPr lang="en-US" sz="1600" dirty="0">
                <a:latin typeface="Calibri" panose="020F0502020204030204" pitchFamily="34" charset="0"/>
                <a:cs typeface="Calibri" panose="020F0502020204030204" pitchFamily="34" charset="0"/>
              </a:rPr>
              <a:t>are the 5 most important axioms</a:t>
            </a:r>
            <a:r>
              <a:rPr lang="en-US" sz="1600" dirty="0" smtClean="0">
                <a:latin typeface="Calibri" panose="020F0502020204030204" pitchFamily="34" charset="0"/>
                <a:cs typeface="Calibri" panose="020F0502020204030204" pitchFamily="34" charset="0"/>
              </a:rPr>
              <a:t>:</a:t>
            </a:r>
            <a:endParaRPr lang="en-US" sz="1600" dirty="0" smtClean="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Bef>
                <a:spcPts val="600"/>
              </a:spcBef>
              <a:spcAft>
                <a:spcPts val="0"/>
              </a:spcAft>
              <a:buFont typeface="+mj-lt"/>
              <a:buAutoNum type="arabicPeriod"/>
              <a:tabLst>
                <a:tab pos="1046480" algn="l"/>
              </a:tabLst>
            </a:pPr>
            <a:r>
              <a:rPr lang="en-US" sz="1600" dirty="0" smtClean="0">
                <a:latin typeface="Calibri" panose="020F0502020204030204" pitchFamily="34" charset="0"/>
                <a:ea typeface="Times New Roman" panose="02020603050405020304" pitchFamily="18" charset="0"/>
                <a:cs typeface="Calibri" panose="020F0502020204030204" pitchFamily="34" charset="0"/>
              </a:rPr>
              <a:t>The map is not the territory: </a:t>
            </a:r>
            <a:r>
              <a:rPr lang="en-US" sz="1600" b="0" dirty="0" smtClean="0">
                <a:latin typeface="Calibri" panose="020F0502020204030204" pitchFamily="34" charset="0"/>
                <a:ea typeface="Times New Roman" panose="02020603050405020304" pitchFamily="18" charset="0"/>
                <a:cs typeface="Calibri" panose="020F0502020204030204" pitchFamily="34" charset="0"/>
              </a:rPr>
              <a:t>People respond to their ideas of reality, and NLP can change these ideas - thus reactions can be changed.</a:t>
            </a:r>
          </a:p>
          <a:p>
            <a:pPr marL="342900" lvl="0" indent="-342900">
              <a:spcAft>
                <a:spcPts val="0"/>
              </a:spcAft>
              <a:buFont typeface="+mj-lt"/>
              <a:buAutoNum type="arabicPeriod"/>
              <a:tabLst>
                <a:tab pos="1046480" algn="l"/>
              </a:tabLst>
            </a:pPr>
            <a:r>
              <a:rPr lang="en-US" sz="1600" dirty="0" smtClean="0">
                <a:latin typeface="Calibri" panose="020F0502020204030204" pitchFamily="34" charset="0"/>
                <a:ea typeface="Times New Roman" panose="02020603050405020304" pitchFamily="18" charset="0"/>
                <a:cs typeface="Calibri" panose="020F0502020204030204" pitchFamily="34" charset="0"/>
              </a:rPr>
              <a:t>Behind </a:t>
            </a:r>
            <a:r>
              <a:rPr lang="en-US" sz="1600" dirty="0">
                <a:latin typeface="Calibri" panose="020F0502020204030204" pitchFamily="34" charset="0"/>
                <a:ea typeface="Times New Roman" panose="02020603050405020304" pitchFamily="18" charset="0"/>
                <a:cs typeface="Calibri" panose="020F0502020204030204" pitchFamily="34" charset="0"/>
              </a:rPr>
              <a:t>every symptom and every behavior lies a positive intention: </a:t>
            </a:r>
            <a:r>
              <a:rPr lang="en-US" sz="1600" b="0" dirty="0">
                <a:latin typeface="Calibri" panose="020F0502020204030204" pitchFamily="34" charset="0"/>
                <a:ea typeface="Times New Roman" panose="02020603050405020304" pitchFamily="18" charset="0"/>
                <a:cs typeface="Calibri" panose="020F0502020204030204" pitchFamily="34" charset="0"/>
              </a:rPr>
              <a:t>Every issue contains at least one gift (potential for further development) – this axiom changes the mental search direction, people’s moods, and increases the probability of </a:t>
            </a:r>
            <a:r>
              <a:rPr lang="en-US" sz="1600" b="0" dirty="0" smtClean="0">
                <a:latin typeface="Calibri" panose="020F0502020204030204" pitchFamily="34" charset="0"/>
                <a:ea typeface="Times New Roman" panose="02020603050405020304" pitchFamily="18" charset="0"/>
                <a:cs typeface="Calibri" panose="020F0502020204030204" pitchFamily="34" charset="0"/>
              </a:rPr>
              <a:t>success.</a:t>
            </a:r>
            <a:endParaRPr lang="en-US" sz="1600" b="0"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a:spcAft>
                <a:spcPts val="0"/>
              </a:spcAft>
              <a:buFont typeface="+mj-lt"/>
              <a:buAutoNum type="arabicPeriod"/>
              <a:tabLst>
                <a:tab pos="1046480" algn="l"/>
              </a:tabLst>
            </a:pPr>
            <a:r>
              <a:rPr lang="en-US" sz="1600" dirty="0" smtClean="0">
                <a:latin typeface="Calibri" panose="020F0502020204030204" pitchFamily="34" charset="0"/>
                <a:ea typeface="Times New Roman" panose="02020603050405020304" pitchFamily="18" charset="0"/>
                <a:cs typeface="Calibri" panose="020F0502020204030204" pitchFamily="34" charset="0"/>
              </a:rPr>
              <a:t>The </a:t>
            </a:r>
            <a:r>
              <a:rPr lang="en-US" sz="1600" dirty="0">
                <a:latin typeface="Calibri" panose="020F0502020204030204" pitchFamily="34" charset="0"/>
                <a:ea typeface="Times New Roman" panose="02020603050405020304" pitchFamily="18" charset="0"/>
                <a:cs typeface="Calibri" panose="020F0502020204030204" pitchFamily="34" charset="0"/>
              </a:rPr>
              <a:t>intention of your communication is the reaction you get:</a:t>
            </a:r>
            <a:r>
              <a:rPr lang="en-US" sz="1600" b="0" dirty="0">
                <a:latin typeface="Calibri" panose="020F0502020204030204" pitchFamily="34" charset="0"/>
                <a:ea typeface="Times New Roman" panose="02020603050405020304" pitchFamily="18" charset="0"/>
                <a:cs typeface="Calibri" panose="020F0502020204030204" pitchFamily="34" charset="0"/>
              </a:rPr>
              <a:t> Change your communication as long as you need to in order to get the desired reactions - this axiom changes the focus from the passive problem consciousness to an activity oriented state of </a:t>
            </a:r>
            <a:r>
              <a:rPr lang="en-US" sz="1600" b="0" dirty="0" smtClean="0">
                <a:latin typeface="Calibri" panose="020F0502020204030204" pitchFamily="34" charset="0"/>
                <a:ea typeface="Times New Roman" panose="02020603050405020304" pitchFamily="18" charset="0"/>
                <a:cs typeface="Calibri" panose="020F0502020204030204" pitchFamily="34" charset="0"/>
              </a:rPr>
              <a:t>mind.</a:t>
            </a:r>
            <a:endParaRPr lang="en-US" sz="1600" b="0"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a:spcAft>
                <a:spcPts val="0"/>
              </a:spcAft>
              <a:buFont typeface="+mj-lt"/>
              <a:buAutoNum type="arabicPeriod"/>
              <a:tabLst>
                <a:tab pos="1046480" algn="l"/>
              </a:tabLst>
            </a:pPr>
            <a:r>
              <a:rPr lang="en-US" sz="1600" dirty="0" smtClean="0">
                <a:latin typeface="Calibri" panose="020F0502020204030204" pitchFamily="34" charset="0"/>
                <a:ea typeface="Times New Roman" panose="02020603050405020304" pitchFamily="18" charset="0"/>
                <a:cs typeface="Calibri" panose="020F0502020204030204" pitchFamily="34" charset="0"/>
              </a:rPr>
              <a:t>Everything </a:t>
            </a:r>
            <a:r>
              <a:rPr lang="en-US" sz="1600" dirty="0">
                <a:latin typeface="Calibri" panose="020F0502020204030204" pitchFamily="34" charset="0"/>
                <a:ea typeface="Times New Roman" panose="02020603050405020304" pitchFamily="18" charset="0"/>
                <a:cs typeface="Calibri" panose="020F0502020204030204" pitchFamily="34" charset="0"/>
              </a:rPr>
              <a:t>depends on everything else: </a:t>
            </a:r>
            <a:r>
              <a:rPr lang="en-US" sz="1600" b="0" dirty="0">
                <a:latin typeface="Calibri" panose="020F0502020204030204" pitchFamily="34" charset="0"/>
                <a:ea typeface="Times New Roman" panose="02020603050405020304" pitchFamily="18" charset="0"/>
                <a:cs typeface="Calibri" panose="020F0502020204030204" pitchFamily="34" charset="0"/>
              </a:rPr>
              <a:t>If you change your thinking you change your emotional state, your perception, your language, your behavior and your interpersonal relationships - this axiom opens the door to </a:t>
            </a:r>
            <a:r>
              <a:rPr lang="en-US" sz="1600" b="0" dirty="0" smtClean="0">
                <a:latin typeface="Calibri" panose="020F0502020204030204" pitchFamily="34" charset="0"/>
                <a:ea typeface="Times New Roman" panose="02020603050405020304" pitchFamily="18" charset="0"/>
                <a:cs typeface="Calibri" panose="020F0502020204030204" pitchFamily="34" charset="0"/>
              </a:rPr>
              <a:t>change.</a:t>
            </a:r>
          </a:p>
          <a:p>
            <a:pPr marL="342900" lvl="0" indent="-342900">
              <a:spcAft>
                <a:spcPts val="0"/>
              </a:spcAft>
              <a:buFont typeface="+mj-lt"/>
              <a:buAutoNum type="arabicPeriod"/>
              <a:tabLst>
                <a:tab pos="1046480" algn="l"/>
              </a:tabLst>
            </a:pPr>
            <a:r>
              <a:rPr lang="en-US" sz="1600" dirty="0" smtClean="0">
                <a:latin typeface="Calibri" panose="020F0502020204030204" pitchFamily="34" charset="0"/>
                <a:ea typeface="Times New Roman" panose="02020603050405020304" pitchFamily="18" charset="0"/>
                <a:cs typeface="Calibri" panose="020F0502020204030204" pitchFamily="34" charset="0"/>
              </a:rPr>
              <a:t>NLP </a:t>
            </a:r>
            <a:r>
              <a:rPr lang="en-US" sz="1600" dirty="0">
                <a:latin typeface="Calibri" panose="020F0502020204030204" pitchFamily="34" charset="0"/>
                <a:ea typeface="Times New Roman" panose="02020603050405020304" pitchFamily="18" charset="0"/>
                <a:cs typeface="Calibri" panose="020F0502020204030204" pitchFamily="34" charset="0"/>
              </a:rPr>
              <a:t>is systemic, solution-oriented, resource-oriented and ecological- </a:t>
            </a:r>
            <a:r>
              <a:rPr lang="en-US" sz="1600" b="0" dirty="0">
                <a:latin typeface="Calibri" panose="020F0502020204030204" pitchFamily="34" charset="0"/>
                <a:ea typeface="Times New Roman" panose="02020603050405020304" pitchFamily="18" charset="0"/>
                <a:cs typeface="Calibri" panose="020F0502020204030204" pitchFamily="34" charset="0"/>
              </a:rPr>
              <a:t>NLP integrates the effects of NLP interventions in an ethically responsible </a:t>
            </a:r>
            <a:r>
              <a:rPr lang="en-US" sz="1600" b="0" dirty="0" smtClean="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the territory: People respond to their ideas of reality, and NLP can change these ideas - thus reactions can be changed</a:t>
            </a:r>
            <a:r>
              <a:rPr lang="en-US" sz="1600" b="0" dirty="0" smtClean="0">
                <a:latin typeface="Calibri" panose="020F0502020204030204" pitchFamily="34" charset="0"/>
                <a:cs typeface="Calibri" panose="020F0502020204030204" pitchFamily="34" charset="0"/>
              </a:rPr>
              <a:t>.</a:t>
            </a:r>
            <a:endParaRPr lang="en-US"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3961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201424"/>
          </a:xfrm>
          <a:prstGeom prst="rect">
            <a:avLst/>
          </a:prstGeom>
          <a:noFill/>
        </p:spPr>
        <p:txBody>
          <a:bodyPr wrap="square" rtlCol="0">
            <a:spAutoFit/>
          </a:bodyPr>
          <a:lstStyle/>
          <a:p>
            <a:r>
              <a:rPr lang="en-US" dirty="0"/>
              <a:t>Card 6: NLP axioms and NLP contents as wisdom</a:t>
            </a:r>
            <a:endParaRPr lang="en-US" dirty="0" smtClean="0"/>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 classical NLP training modules, you will find wisdom specifically applicable in NLP interventions (see C17-50).</a:t>
            </a:r>
          </a:p>
          <a:p>
            <a:pPr>
              <a:spcBef>
                <a:spcPts val="600"/>
              </a:spcBef>
            </a:pPr>
            <a:r>
              <a:rPr lang="en-US" sz="1400" dirty="0" smtClean="0">
                <a:latin typeface="Calibri" panose="020F0502020204030204" pitchFamily="34" charset="0"/>
                <a:cs typeface="Calibri" panose="020F0502020204030204" pitchFamily="34" charset="0"/>
              </a:rPr>
              <a:t>Self Management: </a:t>
            </a:r>
            <a:r>
              <a:rPr lang="en-US" sz="1400" b="0" dirty="0" smtClean="0">
                <a:latin typeface="Calibri" panose="020F0502020204030204" pitchFamily="34" charset="0"/>
                <a:cs typeface="Calibri" panose="020F0502020204030204" pitchFamily="34" charset="0"/>
              </a:rPr>
              <a:t>First, always get in a good condition, then many things are much easier to handle, and some take care of themselves. If you do what you've always done, then you will achieve what you've always achieved.</a:t>
            </a:r>
          </a:p>
          <a:p>
            <a:pPr>
              <a:spcBef>
                <a:spcPts val="600"/>
              </a:spcBef>
            </a:pPr>
            <a:r>
              <a:rPr lang="en-US" sz="1400" dirty="0" smtClean="0">
                <a:latin typeface="Calibri" panose="020F0502020204030204" pitchFamily="34" charset="0"/>
                <a:cs typeface="Calibri" panose="020F0502020204030204" pitchFamily="34" charset="0"/>
              </a:rPr>
              <a:t>Body </a:t>
            </a:r>
            <a:r>
              <a:rPr lang="en-US" sz="1400" dirty="0">
                <a:latin typeface="Calibri" panose="020F0502020204030204" pitchFamily="34" charset="0"/>
                <a:cs typeface="Calibri" panose="020F0502020204030204" pitchFamily="34" charset="0"/>
              </a:rPr>
              <a:t>Language: </a:t>
            </a:r>
            <a:r>
              <a:rPr lang="en-US" sz="1400" b="0" dirty="0">
                <a:latin typeface="Calibri" panose="020F0502020204030204" pitchFamily="34" charset="0"/>
                <a:cs typeface="Calibri" panose="020F0502020204030204" pitchFamily="34" charset="0"/>
              </a:rPr>
              <a:t>If you want to understand another person, then try to take their position. </a:t>
            </a:r>
            <a:r>
              <a:rPr lang="en-US" sz="1400" b="0" dirty="0" smtClean="0">
                <a:latin typeface="Calibri" panose="020F0502020204030204" pitchFamily="34" charset="0"/>
                <a:cs typeface="Calibri" panose="020F0502020204030204" pitchFamily="34" charset="0"/>
              </a:rPr>
              <a:t>Before </a:t>
            </a:r>
            <a:r>
              <a:rPr lang="en-US" sz="1400" b="0" dirty="0">
                <a:latin typeface="Calibri" panose="020F0502020204030204" pitchFamily="34" charset="0"/>
                <a:cs typeface="Calibri" panose="020F0502020204030204" pitchFamily="34" charset="0"/>
              </a:rPr>
              <a:t>you judge another human being, first run a mile in their moccasins. Your unconscious permanently comments everything you do by sending </a:t>
            </a:r>
            <a:r>
              <a:rPr lang="en-US" sz="1400" b="0" dirty="0" smtClean="0">
                <a:latin typeface="Calibri" panose="020F0502020204030204" pitchFamily="34" charset="0"/>
                <a:cs typeface="Calibri" panose="020F0502020204030204" pitchFamily="34" charset="0"/>
              </a:rPr>
              <a:t>emotions.</a:t>
            </a:r>
          </a:p>
          <a:p>
            <a:pPr>
              <a:spcBef>
                <a:spcPts val="600"/>
              </a:spcBef>
            </a:pPr>
            <a:r>
              <a:rPr lang="en-US" sz="1400" dirty="0" smtClean="0">
                <a:latin typeface="Calibri" panose="020F0502020204030204" pitchFamily="34" charset="0"/>
                <a:cs typeface="Calibri" panose="020F0502020204030204" pitchFamily="34" charset="0"/>
              </a:rPr>
              <a:t>Goals </a:t>
            </a:r>
            <a:r>
              <a:rPr lang="en-US" sz="1400" dirty="0">
                <a:latin typeface="Calibri" panose="020F0502020204030204" pitchFamily="34" charset="0"/>
                <a:cs typeface="Calibri" panose="020F0502020204030204" pitchFamily="34" charset="0"/>
              </a:rPr>
              <a:t>&amp; Motivation: </a:t>
            </a:r>
            <a:r>
              <a:rPr lang="en-US" sz="1400" b="0" dirty="0">
                <a:latin typeface="Calibri" panose="020F0502020204030204" pitchFamily="34" charset="0"/>
                <a:cs typeface="Calibri" panose="020F0502020204030204" pitchFamily="34" charset="0"/>
              </a:rPr>
              <a:t>The journey is the </a:t>
            </a:r>
            <a:r>
              <a:rPr lang="en-US" sz="1400" b="0" dirty="0" smtClean="0">
                <a:latin typeface="Calibri" panose="020F0502020204030204" pitchFamily="34" charset="0"/>
                <a:cs typeface="Calibri" panose="020F0502020204030204" pitchFamily="34" charset="0"/>
              </a:rPr>
              <a:t>goal.</a:t>
            </a:r>
          </a:p>
          <a:p>
            <a:pPr>
              <a:spcBef>
                <a:spcPts val="600"/>
              </a:spcBef>
            </a:pPr>
            <a:r>
              <a:rPr lang="en-US" sz="1400" dirty="0" smtClean="0">
                <a:latin typeface="Calibri" panose="020F0502020204030204" pitchFamily="34" charset="0"/>
                <a:cs typeface="Calibri" panose="020F0502020204030204" pitchFamily="34" charset="0"/>
              </a:rPr>
              <a:t>Anchoring </a:t>
            </a:r>
            <a:r>
              <a:rPr lang="en-US" sz="1400" dirty="0">
                <a:latin typeface="Calibri" panose="020F0502020204030204" pitchFamily="34" charset="0"/>
                <a:cs typeface="Calibri" panose="020F0502020204030204" pitchFamily="34" charset="0"/>
              </a:rPr>
              <a:t>/ Emotion Triggers: </a:t>
            </a:r>
            <a:r>
              <a:rPr lang="en-US" sz="1400" b="0" dirty="0">
                <a:latin typeface="Calibri" panose="020F0502020204030204" pitchFamily="34" charset="0"/>
                <a:cs typeface="Calibri" panose="020F0502020204030204" pitchFamily="34" charset="0"/>
              </a:rPr>
              <a:t>If you wish to contribute to peace, then first of all try to find peace inside yourself. It's never too late to have had a happy </a:t>
            </a:r>
            <a:r>
              <a:rPr lang="en-US" sz="1400" b="0" dirty="0" smtClean="0">
                <a:latin typeface="Calibri" panose="020F0502020204030204" pitchFamily="34" charset="0"/>
                <a:cs typeface="Calibri" panose="020F0502020204030204" pitchFamily="34" charset="0"/>
              </a:rPr>
              <a:t>childhood.</a:t>
            </a:r>
          </a:p>
          <a:p>
            <a:pPr>
              <a:spcBef>
                <a:spcPts val="600"/>
              </a:spcBef>
            </a:pPr>
            <a:r>
              <a:rPr lang="en-US" sz="1400" dirty="0" smtClean="0">
                <a:latin typeface="Calibri" panose="020F0502020204030204" pitchFamily="34" charset="0"/>
                <a:cs typeface="Calibri" panose="020F0502020204030204" pitchFamily="34" charset="0"/>
              </a:rPr>
              <a:t>Reframing </a:t>
            </a:r>
            <a:r>
              <a:rPr lang="en-US" sz="1400" dirty="0">
                <a:latin typeface="Calibri" panose="020F0502020204030204" pitchFamily="34" charset="0"/>
                <a:cs typeface="Calibri" panose="020F0502020204030204" pitchFamily="34" charset="0"/>
              </a:rPr>
              <a:t>/ Reinterpretation</a:t>
            </a:r>
            <a:r>
              <a:rPr lang="en-US" sz="1400" dirty="0" smtClean="0">
                <a:latin typeface="Calibri" panose="020F0502020204030204" pitchFamily="34" charset="0"/>
                <a:cs typeface="Calibri" panose="020F0502020204030204" pitchFamily="34" charset="0"/>
              </a:rPr>
              <a:t>: </a:t>
            </a:r>
            <a:r>
              <a:rPr lang="en-US" sz="1400" b="0" dirty="0" smtClean="0">
                <a:latin typeface="Calibri" panose="020F0502020204030204" pitchFamily="34" charset="0"/>
                <a:cs typeface="Calibri" panose="020F0502020204030204" pitchFamily="34" charset="0"/>
              </a:rPr>
              <a:t>Our lives are shaped not by the events that we go through, but by the meaning we give to these events.</a:t>
            </a:r>
          </a:p>
          <a:p>
            <a:pPr>
              <a:spcBef>
                <a:spcPts val="600"/>
              </a:spcBef>
            </a:pPr>
            <a:r>
              <a:rPr lang="en-US" sz="1400" dirty="0" err="1" smtClean="0">
                <a:latin typeface="Calibri" panose="020F0502020204030204" pitchFamily="34" charset="0"/>
                <a:cs typeface="Calibri" panose="020F0502020204030204" pitchFamily="34" charset="0"/>
              </a:rPr>
              <a:t>Submodalities</a:t>
            </a:r>
            <a:r>
              <a:rPr lang="en-US" sz="1400" dirty="0" smtClean="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(see </a:t>
            </a:r>
            <a:r>
              <a:rPr lang="en-US" sz="1400" dirty="0" smtClean="0">
                <a:latin typeface="Calibri" panose="020F0502020204030204" pitchFamily="34" charset="0"/>
                <a:cs typeface="Calibri" panose="020F0502020204030204" pitchFamily="34" charset="0"/>
              </a:rPr>
              <a:t>C31</a:t>
            </a:r>
            <a:r>
              <a:rPr lang="en-US" sz="1400" dirty="0">
                <a:latin typeface="Calibri" panose="020F0502020204030204" pitchFamily="34" charset="0"/>
                <a:cs typeface="Calibri" panose="020F0502020204030204" pitchFamily="34" charset="0"/>
              </a:rPr>
              <a:t>): </a:t>
            </a:r>
            <a:r>
              <a:rPr lang="en-US" sz="1400" b="0" dirty="0">
                <a:latin typeface="Calibri" panose="020F0502020204030204" pitchFamily="34" charset="0"/>
                <a:cs typeface="Calibri" panose="020F0502020204030204" pitchFamily="34" charset="0"/>
              </a:rPr>
              <a:t>The type of your mental storage determines your </a:t>
            </a:r>
            <a:r>
              <a:rPr lang="en-US" sz="1400" b="0" dirty="0" smtClean="0">
                <a:latin typeface="Calibri" panose="020F0502020204030204" pitchFamily="34" charset="0"/>
                <a:cs typeface="Calibri" panose="020F0502020204030204" pitchFamily="34" charset="0"/>
              </a:rPr>
              <a:t>behavior.</a:t>
            </a:r>
          </a:p>
          <a:p>
            <a:pPr>
              <a:spcBef>
                <a:spcPts val="600"/>
              </a:spcBef>
            </a:pPr>
            <a:r>
              <a:rPr lang="en-US" sz="1400" dirty="0" smtClean="0">
                <a:latin typeface="Calibri" panose="020F0502020204030204" pitchFamily="34" charset="0"/>
                <a:cs typeface="Calibri" panose="020F0502020204030204" pitchFamily="34" charset="0"/>
              </a:rPr>
              <a:t>Meta </a:t>
            </a:r>
            <a:r>
              <a:rPr lang="en-US" sz="1400" dirty="0">
                <a:latin typeface="Calibri" panose="020F0502020204030204" pitchFamily="34" charset="0"/>
                <a:cs typeface="Calibri" panose="020F0502020204030204" pitchFamily="34" charset="0"/>
              </a:rPr>
              <a:t>&amp; Milton Model: </a:t>
            </a:r>
            <a:r>
              <a:rPr lang="en-US" sz="1400" b="0" dirty="0">
                <a:latin typeface="Calibri" panose="020F0502020204030204" pitchFamily="34" charset="0"/>
                <a:cs typeface="Calibri" panose="020F0502020204030204" pitchFamily="34" charset="0"/>
              </a:rPr>
              <a:t>The way people form their sentences reveals the way they influence their own </a:t>
            </a:r>
            <a:r>
              <a:rPr lang="en-US" sz="1400" b="0" dirty="0" smtClean="0">
                <a:latin typeface="Calibri" panose="020F0502020204030204" pitchFamily="34" charset="0"/>
                <a:cs typeface="Calibri" panose="020F0502020204030204" pitchFamily="34" charset="0"/>
              </a:rPr>
              <a:t>perception.</a:t>
            </a:r>
          </a:p>
          <a:p>
            <a:pPr>
              <a:spcBef>
                <a:spcPts val="600"/>
              </a:spcBef>
            </a:pPr>
            <a:r>
              <a:rPr lang="en-US" sz="1400" dirty="0" smtClean="0">
                <a:latin typeface="Calibri" panose="020F0502020204030204" pitchFamily="34" charset="0"/>
                <a:cs typeface="Calibri" panose="020F0502020204030204" pitchFamily="34" charset="0"/>
              </a:rPr>
              <a:t>TimeLine</a:t>
            </a:r>
            <a:r>
              <a:rPr lang="en-US" sz="1400" dirty="0">
                <a:latin typeface="Calibri" panose="020F0502020204030204" pitchFamily="34" charset="0"/>
                <a:cs typeface="Calibri" panose="020F0502020204030204" pitchFamily="34" charset="0"/>
              </a:rPr>
              <a:t>: </a:t>
            </a:r>
            <a:r>
              <a:rPr lang="en-US" sz="1400" b="0" dirty="0">
                <a:latin typeface="Calibri" panose="020F0502020204030204" pitchFamily="34" charset="0"/>
                <a:cs typeface="Calibri" panose="020F0502020204030204" pitchFamily="34" charset="0"/>
              </a:rPr>
              <a:t>Time is a matter of </a:t>
            </a:r>
            <a:r>
              <a:rPr lang="en-US" sz="1400" b="0" dirty="0" smtClean="0">
                <a:latin typeface="Calibri" panose="020F0502020204030204" pitchFamily="34" charset="0"/>
                <a:cs typeface="Calibri" panose="020F0502020204030204" pitchFamily="34" charset="0"/>
              </a:rPr>
              <a:t>choice.</a:t>
            </a:r>
          </a:p>
          <a:p>
            <a:pPr>
              <a:spcBef>
                <a:spcPts val="600"/>
              </a:spcBef>
            </a:pPr>
            <a:r>
              <a:rPr lang="en-US" sz="1400" dirty="0" smtClean="0">
                <a:latin typeface="Calibri" panose="020F0502020204030204" pitchFamily="34" charset="0"/>
                <a:cs typeface="Calibri" panose="020F0502020204030204" pitchFamily="34" charset="0"/>
              </a:rPr>
              <a:t>Strategies</a:t>
            </a:r>
            <a:r>
              <a:rPr lang="en-US" sz="1400" dirty="0">
                <a:latin typeface="Calibri" panose="020F0502020204030204" pitchFamily="34" charset="0"/>
                <a:cs typeface="Calibri" panose="020F0502020204030204" pitchFamily="34" charset="0"/>
              </a:rPr>
              <a:t>: </a:t>
            </a:r>
            <a:r>
              <a:rPr lang="en-US" sz="1400" b="0" dirty="0">
                <a:latin typeface="Calibri" panose="020F0502020204030204" pitchFamily="34" charset="0"/>
                <a:cs typeface="Calibri" panose="020F0502020204030204" pitchFamily="34" charset="0"/>
              </a:rPr>
              <a:t>Only the union of your inner mental forces leads to extraordinary </a:t>
            </a:r>
            <a:r>
              <a:rPr lang="en-US" sz="1400" b="0" dirty="0" smtClean="0">
                <a:latin typeface="Calibri" panose="020F0502020204030204" pitchFamily="34" charset="0"/>
                <a:cs typeface="Calibri" panose="020F0502020204030204" pitchFamily="34" charset="0"/>
              </a:rPr>
              <a:t>results.</a:t>
            </a:r>
          </a:p>
          <a:p>
            <a:pPr>
              <a:spcBef>
                <a:spcPts val="600"/>
              </a:spcBef>
            </a:pPr>
            <a:r>
              <a:rPr lang="en-US" sz="1400" dirty="0" smtClean="0">
                <a:latin typeface="Calibri" panose="020F0502020204030204" pitchFamily="34" charset="0"/>
                <a:cs typeface="Calibri" panose="020F0502020204030204" pitchFamily="34" charset="0"/>
              </a:rPr>
              <a:t>Metaphors</a:t>
            </a:r>
            <a:r>
              <a:rPr lang="en-US" sz="1400" dirty="0">
                <a:latin typeface="Calibri" panose="020F0502020204030204" pitchFamily="34" charset="0"/>
                <a:cs typeface="Calibri" panose="020F0502020204030204" pitchFamily="34" charset="0"/>
              </a:rPr>
              <a:t>: </a:t>
            </a:r>
            <a:r>
              <a:rPr lang="en-US" sz="1400" b="0" dirty="0">
                <a:latin typeface="Calibri" panose="020F0502020204030204" pitchFamily="34" charset="0"/>
                <a:cs typeface="Calibri" panose="020F0502020204030204" pitchFamily="34" charset="0"/>
              </a:rPr>
              <a:t>Metaphors convey wings to the soul.</a:t>
            </a:r>
          </a:p>
        </p:txBody>
      </p:sp>
    </p:spTree>
    <p:extLst>
      <p:ext uri="{BB962C8B-B14F-4D97-AF65-F5344CB8AC3E}">
        <p14:creationId xmlns:p14="http://schemas.microsoft.com/office/powerpoint/2010/main" val="2241818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39750" y="1196752"/>
            <a:ext cx="8496746" cy="5062924"/>
          </a:xfrm>
          <a:prstGeom prst="rect">
            <a:avLst/>
          </a:prstGeom>
          <a:noFill/>
        </p:spPr>
        <p:txBody>
          <a:bodyPr wrap="square" rtlCol="0">
            <a:spAutoFit/>
          </a:bodyPr>
          <a:lstStyle/>
          <a:p>
            <a:r>
              <a:rPr lang="en-US" dirty="0"/>
              <a:t>Card 7: Perception and Interpretation </a:t>
            </a:r>
            <a:endParaRPr lang="en-US" dirty="0" smtClean="0"/>
          </a:p>
          <a:p>
            <a:endParaRPr lang="en-US" dirty="0">
              <a:latin typeface="Calibri" panose="020F0502020204030204" pitchFamily="34" charset="0"/>
              <a:cs typeface="Calibri" panose="020F0502020204030204" pitchFamily="34" charset="0"/>
            </a:endParaRPr>
          </a:p>
          <a:p>
            <a:r>
              <a:rPr lang="en-US" b="0" dirty="0"/>
              <a:t>We perceive reality with our five senses. Every statement should always be examined according to the question whether it contains concrete verifiable perceptions or interpretations difficult to verify</a:t>
            </a:r>
            <a:r>
              <a:rPr lang="en-US" b="0" dirty="0" smtClean="0"/>
              <a:t>.</a:t>
            </a:r>
          </a:p>
          <a:p>
            <a:pPr>
              <a:spcBef>
                <a:spcPts val="1200"/>
              </a:spcBef>
            </a:pPr>
            <a:r>
              <a:rPr lang="en-US" dirty="0" smtClean="0"/>
              <a:t>Step sequence in small groups:</a:t>
            </a:r>
          </a:p>
          <a:p>
            <a:pPr marL="342900" lvl="0" indent="-342900">
              <a:spcBef>
                <a:spcPts val="600"/>
              </a:spcBef>
              <a:buFont typeface="+mj-lt"/>
              <a:buAutoNum type="arabicPeriod"/>
            </a:pPr>
            <a:r>
              <a:rPr lang="en-US" b="0" dirty="0" smtClean="0"/>
              <a:t>A tells B: "I perceive in you that.. (you are pulling the corner of your mouth, the skin color turns pale, your voice gets louder ...)". The others make sure that everything that is said is about perceptions.</a:t>
            </a:r>
          </a:p>
          <a:p>
            <a:pPr marL="342900" lvl="0" indent="-342900">
              <a:spcBef>
                <a:spcPts val="600"/>
              </a:spcBef>
              <a:buFont typeface="+mj-lt"/>
              <a:buAutoNum type="arabicPeriod"/>
            </a:pPr>
            <a:r>
              <a:rPr lang="en-US" b="0" dirty="0" smtClean="0"/>
              <a:t>"From this I interpret that you.. (take pleasure, are insecure, afraid, ...)". The others make sure that everything is interpretation.</a:t>
            </a:r>
          </a:p>
          <a:p>
            <a:pPr marL="342900" lvl="0" indent="-342900">
              <a:spcBef>
                <a:spcPts val="600"/>
              </a:spcBef>
              <a:buFont typeface="+mj-lt"/>
              <a:buAutoNum type="arabicPeriod"/>
            </a:pPr>
            <a:r>
              <a:rPr lang="en-US" b="0" dirty="0" smtClean="0"/>
              <a:t>B tells A: "And as you said, I've noticed in you that ..." The others make sure that it is really about perceptions.</a:t>
            </a:r>
          </a:p>
          <a:p>
            <a:pPr marL="342900" lvl="0" indent="-342900">
              <a:spcBef>
                <a:spcPts val="600"/>
              </a:spcBef>
              <a:buFont typeface="+mj-lt"/>
              <a:buAutoNum type="arabicPeriod"/>
            </a:pPr>
            <a:r>
              <a:rPr lang="en-US" b="0" dirty="0" smtClean="0"/>
              <a:t>"From this I interpret that ..." The others make sure that it is interpretation.</a:t>
            </a:r>
          </a:p>
          <a:p>
            <a:pPr lvl="0">
              <a:spcBef>
                <a:spcPts val="600"/>
              </a:spcBef>
            </a:pPr>
            <a:r>
              <a:rPr lang="en-US" b="0" dirty="0" smtClean="0"/>
              <a:t>This step sequence is endless and trains the perception of the difference that makes a big difference.</a:t>
            </a:r>
          </a:p>
        </p:txBody>
      </p:sp>
    </p:spTree>
    <p:extLst>
      <p:ext uri="{BB962C8B-B14F-4D97-AF65-F5344CB8AC3E}">
        <p14:creationId xmlns:p14="http://schemas.microsoft.com/office/powerpoint/2010/main" val="3478806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10030</Words>
  <Application>Microsoft Office PowerPoint</Application>
  <PresentationFormat>Bildschirmpräsentation (4:3)</PresentationFormat>
  <Paragraphs>525</Paragraphs>
  <Slides>52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52</vt:i4>
      </vt:variant>
    </vt:vector>
  </HeadingPairs>
  <TitlesOfParts>
    <vt:vector size="55" baseType="lpstr">
      <vt:lpstr>Arial</vt:lpstr>
      <vt:lpstr>Verdana Ref</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NLP &amp; Coaching Institut Berlin Nandana &amp; Karl Nielsen</dc:title>
  <dc:creator>Karl</dc:creator>
  <cp:lastModifiedBy>Karl Nielsen</cp:lastModifiedBy>
  <cp:revision>468</cp:revision>
  <cp:lastPrinted>2019-01-09T22:18:53Z</cp:lastPrinted>
  <dcterms:created xsi:type="dcterms:W3CDTF">2007-03-12T10:11:21Z</dcterms:created>
  <dcterms:modified xsi:type="dcterms:W3CDTF">2019-01-10T13:53:40Z</dcterms:modified>
</cp:coreProperties>
</file>